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8A2D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3"/>
  </p:normalViewPr>
  <p:slideViewPr>
    <p:cSldViewPr snapToGrid="0" snapToObjects="1">
      <p:cViewPr varScale="1">
        <p:scale>
          <a:sx n="116" d="100"/>
          <a:sy n="116" d="100"/>
        </p:scale>
        <p:origin x="41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23390F-BB42-7D41-9AB3-5303766911C1}" type="datetimeFigureOut">
              <a:rPr lang="it-IT" smtClean="0"/>
              <a:t>14/12/18</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it-IT"/>
              <a:t>Modifica gli stili del testo dello schema
Secondo livello
Terzo livello
Quarto livello
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03CDE0-1BD8-804A-BE5D-AAB1B4F3A6B6}" type="slidenum">
              <a:rPr lang="it-IT" smtClean="0"/>
              <a:t>‹N›</a:t>
            </a:fld>
            <a:endParaRPr lang="it-IT"/>
          </a:p>
        </p:txBody>
      </p:sp>
    </p:spTree>
    <p:extLst>
      <p:ext uri="{BB962C8B-B14F-4D97-AF65-F5344CB8AC3E}">
        <p14:creationId xmlns:p14="http://schemas.microsoft.com/office/powerpoint/2010/main" val="3471300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ED3E94-7DD9-8D48-86CA-DFEF63BFFE30}"/>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3EB5C14B-1D4F-614F-A678-DAD25C79F7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A2E59806-1A81-C14D-8FD7-1BE5C92EF939}"/>
              </a:ext>
            </a:extLst>
          </p:cNvPr>
          <p:cNvSpPr>
            <a:spLocks noGrp="1"/>
          </p:cNvSpPr>
          <p:nvPr>
            <p:ph type="dt" sz="half" idx="10"/>
          </p:nvPr>
        </p:nvSpPr>
        <p:spPr/>
        <p:txBody>
          <a:bodyPr/>
          <a:lstStyle/>
          <a:p>
            <a:fld id="{667A374D-1E06-E249-B4F3-920F765D33A8}" type="datetime1">
              <a:rPr lang="it-IT" smtClean="0"/>
              <a:t>14/12/18</a:t>
            </a:fld>
            <a:endParaRPr lang="it-IT"/>
          </a:p>
        </p:txBody>
      </p:sp>
      <p:sp>
        <p:nvSpPr>
          <p:cNvPr id="5" name="Segnaposto piè di pagina 4">
            <a:extLst>
              <a:ext uri="{FF2B5EF4-FFF2-40B4-BE49-F238E27FC236}">
                <a16:creationId xmlns:a16="http://schemas.microsoft.com/office/drawing/2014/main" id="{EC0489BB-0FFC-B742-B240-A50F69FC876F}"/>
              </a:ext>
            </a:extLst>
          </p:cNvPr>
          <p:cNvSpPr>
            <a:spLocks noGrp="1"/>
          </p:cNvSpPr>
          <p:nvPr>
            <p:ph type="ftr" sz="quarter" idx="11"/>
          </p:nvPr>
        </p:nvSpPr>
        <p:spPr/>
        <p:txBody>
          <a:bodyPr/>
          <a:lstStyle/>
          <a:p>
            <a:r>
              <a:rPr lang="it-IT"/>
              <a:t>prov</a:t>
            </a:r>
          </a:p>
        </p:txBody>
      </p:sp>
      <p:sp>
        <p:nvSpPr>
          <p:cNvPr id="6" name="Segnaposto numero diapositiva 5">
            <a:extLst>
              <a:ext uri="{FF2B5EF4-FFF2-40B4-BE49-F238E27FC236}">
                <a16:creationId xmlns:a16="http://schemas.microsoft.com/office/drawing/2014/main" id="{5A1EBCCA-4499-BD4F-A965-5732EB23FE33}"/>
              </a:ext>
            </a:extLst>
          </p:cNvPr>
          <p:cNvSpPr>
            <a:spLocks noGrp="1"/>
          </p:cNvSpPr>
          <p:nvPr>
            <p:ph type="sldNum" sz="quarter" idx="12"/>
          </p:nvPr>
        </p:nvSpPr>
        <p:spPr/>
        <p:txBody>
          <a:bodyPr/>
          <a:lstStyle/>
          <a:p>
            <a:fld id="{C7D1FDD6-6638-D846-86CD-98012F2E47E6}" type="slidenum">
              <a:rPr lang="it-IT" smtClean="0"/>
              <a:t>‹N›</a:t>
            </a:fld>
            <a:endParaRPr lang="it-IT"/>
          </a:p>
        </p:txBody>
      </p:sp>
    </p:spTree>
    <p:extLst>
      <p:ext uri="{BB962C8B-B14F-4D97-AF65-F5344CB8AC3E}">
        <p14:creationId xmlns:p14="http://schemas.microsoft.com/office/powerpoint/2010/main" val="3676895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84FD5D-087D-1644-9D2D-5A8B0BF4F62C}"/>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5894DCF-BFC4-3B4F-8BBE-A24FF4C6E976}"/>
              </a:ext>
            </a:extLst>
          </p:cNvPr>
          <p:cNvSpPr>
            <a:spLocks noGrp="1"/>
          </p:cNvSpPr>
          <p:nvPr>
            <p:ph type="body" orient="vert" idx="1"/>
          </p:nvPr>
        </p:nvSpPr>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CBE9456F-FBF8-2941-92BA-04D99D80B166}"/>
              </a:ext>
            </a:extLst>
          </p:cNvPr>
          <p:cNvSpPr>
            <a:spLocks noGrp="1"/>
          </p:cNvSpPr>
          <p:nvPr>
            <p:ph type="dt" sz="half" idx="10"/>
          </p:nvPr>
        </p:nvSpPr>
        <p:spPr/>
        <p:txBody>
          <a:bodyPr/>
          <a:lstStyle/>
          <a:p>
            <a:fld id="{28371AD7-72DF-2147-B4F3-5A5934A9596C}" type="datetime1">
              <a:rPr lang="it-IT" smtClean="0"/>
              <a:t>14/12/18</a:t>
            </a:fld>
            <a:endParaRPr lang="it-IT"/>
          </a:p>
        </p:txBody>
      </p:sp>
      <p:sp>
        <p:nvSpPr>
          <p:cNvPr id="5" name="Segnaposto piè di pagina 4">
            <a:extLst>
              <a:ext uri="{FF2B5EF4-FFF2-40B4-BE49-F238E27FC236}">
                <a16:creationId xmlns:a16="http://schemas.microsoft.com/office/drawing/2014/main" id="{88B74CFA-34A7-224A-94A2-D431F83CBDE0}"/>
              </a:ext>
            </a:extLst>
          </p:cNvPr>
          <p:cNvSpPr>
            <a:spLocks noGrp="1"/>
          </p:cNvSpPr>
          <p:nvPr>
            <p:ph type="ftr" sz="quarter" idx="11"/>
          </p:nvPr>
        </p:nvSpPr>
        <p:spPr/>
        <p:txBody>
          <a:bodyPr/>
          <a:lstStyle/>
          <a:p>
            <a:r>
              <a:rPr lang="it-IT"/>
              <a:t>prov</a:t>
            </a:r>
          </a:p>
        </p:txBody>
      </p:sp>
      <p:sp>
        <p:nvSpPr>
          <p:cNvPr id="6" name="Segnaposto numero diapositiva 5">
            <a:extLst>
              <a:ext uri="{FF2B5EF4-FFF2-40B4-BE49-F238E27FC236}">
                <a16:creationId xmlns:a16="http://schemas.microsoft.com/office/drawing/2014/main" id="{A577CC3B-8210-544E-B6A1-761F57891BAE}"/>
              </a:ext>
            </a:extLst>
          </p:cNvPr>
          <p:cNvSpPr>
            <a:spLocks noGrp="1"/>
          </p:cNvSpPr>
          <p:nvPr>
            <p:ph type="sldNum" sz="quarter" idx="12"/>
          </p:nvPr>
        </p:nvSpPr>
        <p:spPr/>
        <p:txBody>
          <a:bodyPr/>
          <a:lstStyle/>
          <a:p>
            <a:fld id="{C7D1FDD6-6638-D846-86CD-98012F2E47E6}" type="slidenum">
              <a:rPr lang="it-IT" smtClean="0"/>
              <a:t>‹N›</a:t>
            </a:fld>
            <a:endParaRPr lang="it-IT"/>
          </a:p>
        </p:txBody>
      </p:sp>
    </p:spTree>
    <p:extLst>
      <p:ext uri="{BB962C8B-B14F-4D97-AF65-F5344CB8AC3E}">
        <p14:creationId xmlns:p14="http://schemas.microsoft.com/office/powerpoint/2010/main" val="4024458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74F4EE45-7C5E-F046-8613-BD5F9E816DC5}"/>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6EB2276F-D9EC-7748-ABED-89B4E9A48E0C}"/>
              </a:ext>
            </a:extLst>
          </p:cNvPr>
          <p:cNvSpPr>
            <a:spLocks noGrp="1"/>
          </p:cNvSpPr>
          <p:nvPr>
            <p:ph type="body" orient="vert" idx="1"/>
          </p:nvPr>
        </p:nvSpPr>
        <p:spPr>
          <a:xfrm>
            <a:off x="838200" y="365125"/>
            <a:ext cx="7734300" cy="5811838"/>
          </a:xfrm>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5123DAA4-CFD3-0B4F-BB75-281318AE5B92}"/>
              </a:ext>
            </a:extLst>
          </p:cNvPr>
          <p:cNvSpPr>
            <a:spLocks noGrp="1"/>
          </p:cNvSpPr>
          <p:nvPr>
            <p:ph type="dt" sz="half" idx="10"/>
          </p:nvPr>
        </p:nvSpPr>
        <p:spPr/>
        <p:txBody>
          <a:bodyPr/>
          <a:lstStyle/>
          <a:p>
            <a:fld id="{BC1D3B8C-98C1-B54F-9273-57A39A1D708F}" type="datetime1">
              <a:rPr lang="it-IT" smtClean="0"/>
              <a:t>14/12/18</a:t>
            </a:fld>
            <a:endParaRPr lang="it-IT"/>
          </a:p>
        </p:txBody>
      </p:sp>
      <p:sp>
        <p:nvSpPr>
          <p:cNvPr id="5" name="Segnaposto piè di pagina 4">
            <a:extLst>
              <a:ext uri="{FF2B5EF4-FFF2-40B4-BE49-F238E27FC236}">
                <a16:creationId xmlns:a16="http://schemas.microsoft.com/office/drawing/2014/main" id="{9DBFDE20-0E23-8241-963B-32C496D0EADB}"/>
              </a:ext>
            </a:extLst>
          </p:cNvPr>
          <p:cNvSpPr>
            <a:spLocks noGrp="1"/>
          </p:cNvSpPr>
          <p:nvPr>
            <p:ph type="ftr" sz="quarter" idx="11"/>
          </p:nvPr>
        </p:nvSpPr>
        <p:spPr/>
        <p:txBody>
          <a:bodyPr/>
          <a:lstStyle/>
          <a:p>
            <a:r>
              <a:rPr lang="it-IT"/>
              <a:t>prov</a:t>
            </a:r>
          </a:p>
        </p:txBody>
      </p:sp>
      <p:sp>
        <p:nvSpPr>
          <p:cNvPr id="6" name="Segnaposto numero diapositiva 5">
            <a:extLst>
              <a:ext uri="{FF2B5EF4-FFF2-40B4-BE49-F238E27FC236}">
                <a16:creationId xmlns:a16="http://schemas.microsoft.com/office/drawing/2014/main" id="{37AEEA47-DC92-7F4C-A48F-FB6F7A5B8A47}"/>
              </a:ext>
            </a:extLst>
          </p:cNvPr>
          <p:cNvSpPr>
            <a:spLocks noGrp="1"/>
          </p:cNvSpPr>
          <p:nvPr>
            <p:ph type="sldNum" sz="quarter" idx="12"/>
          </p:nvPr>
        </p:nvSpPr>
        <p:spPr/>
        <p:txBody>
          <a:bodyPr/>
          <a:lstStyle/>
          <a:p>
            <a:fld id="{C7D1FDD6-6638-D846-86CD-98012F2E47E6}" type="slidenum">
              <a:rPr lang="it-IT" smtClean="0"/>
              <a:t>‹N›</a:t>
            </a:fld>
            <a:endParaRPr lang="it-IT"/>
          </a:p>
        </p:txBody>
      </p:sp>
    </p:spTree>
    <p:extLst>
      <p:ext uri="{BB962C8B-B14F-4D97-AF65-F5344CB8AC3E}">
        <p14:creationId xmlns:p14="http://schemas.microsoft.com/office/powerpoint/2010/main" val="158324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FCEA8F-A4EC-D84C-9E4B-A244855A0A8F}"/>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54F6F49-AFB3-9241-8547-A456DA3764B1}"/>
              </a:ext>
            </a:extLst>
          </p:cNvPr>
          <p:cNvSpPr>
            <a:spLocks noGrp="1"/>
          </p:cNvSpPr>
          <p:nvPr>
            <p:ph idx="1"/>
          </p:nvPr>
        </p:nvSpPr>
        <p:spPr/>
        <p:txBody>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4B028DB7-B24E-5041-B254-D1F801AFB7DE}"/>
              </a:ext>
            </a:extLst>
          </p:cNvPr>
          <p:cNvSpPr>
            <a:spLocks noGrp="1"/>
          </p:cNvSpPr>
          <p:nvPr>
            <p:ph type="dt" sz="half" idx="10"/>
          </p:nvPr>
        </p:nvSpPr>
        <p:spPr/>
        <p:txBody>
          <a:bodyPr/>
          <a:lstStyle/>
          <a:p>
            <a:fld id="{93FCB734-A4B8-E647-B8D4-0C34884A1D76}" type="datetime1">
              <a:rPr lang="it-IT" smtClean="0"/>
              <a:t>14/12/18</a:t>
            </a:fld>
            <a:endParaRPr lang="it-IT"/>
          </a:p>
        </p:txBody>
      </p:sp>
      <p:sp>
        <p:nvSpPr>
          <p:cNvPr id="5" name="Segnaposto piè di pagina 4">
            <a:extLst>
              <a:ext uri="{FF2B5EF4-FFF2-40B4-BE49-F238E27FC236}">
                <a16:creationId xmlns:a16="http://schemas.microsoft.com/office/drawing/2014/main" id="{BBDBF891-4CF2-E146-A0E7-A49E03FBBA98}"/>
              </a:ext>
            </a:extLst>
          </p:cNvPr>
          <p:cNvSpPr>
            <a:spLocks noGrp="1"/>
          </p:cNvSpPr>
          <p:nvPr>
            <p:ph type="ftr" sz="quarter" idx="11"/>
          </p:nvPr>
        </p:nvSpPr>
        <p:spPr/>
        <p:txBody>
          <a:bodyPr/>
          <a:lstStyle/>
          <a:p>
            <a:r>
              <a:rPr lang="it-IT"/>
              <a:t>prov</a:t>
            </a:r>
          </a:p>
        </p:txBody>
      </p:sp>
      <p:sp>
        <p:nvSpPr>
          <p:cNvPr id="6" name="Segnaposto numero diapositiva 5">
            <a:extLst>
              <a:ext uri="{FF2B5EF4-FFF2-40B4-BE49-F238E27FC236}">
                <a16:creationId xmlns:a16="http://schemas.microsoft.com/office/drawing/2014/main" id="{4ADF43F3-AB03-694A-B1D0-D7E1BB5BDA88}"/>
              </a:ext>
            </a:extLst>
          </p:cNvPr>
          <p:cNvSpPr>
            <a:spLocks noGrp="1"/>
          </p:cNvSpPr>
          <p:nvPr>
            <p:ph type="sldNum" sz="quarter" idx="12"/>
          </p:nvPr>
        </p:nvSpPr>
        <p:spPr/>
        <p:txBody>
          <a:bodyPr/>
          <a:lstStyle/>
          <a:p>
            <a:fld id="{C7D1FDD6-6638-D846-86CD-98012F2E47E6}" type="slidenum">
              <a:rPr lang="it-IT" smtClean="0"/>
              <a:t>‹N›</a:t>
            </a:fld>
            <a:endParaRPr lang="it-IT"/>
          </a:p>
        </p:txBody>
      </p:sp>
    </p:spTree>
    <p:extLst>
      <p:ext uri="{BB962C8B-B14F-4D97-AF65-F5344CB8AC3E}">
        <p14:creationId xmlns:p14="http://schemas.microsoft.com/office/powerpoint/2010/main" val="1715025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013548-C767-B245-90B6-5A6330EA8366}"/>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26C8FA27-C5E7-7A4F-8E96-28526DD8A8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368DCF52-C3DA-4947-97E0-0002807918F9}"/>
              </a:ext>
            </a:extLst>
          </p:cNvPr>
          <p:cNvSpPr>
            <a:spLocks noGrp="1"/>
          </p:cNvSpPr>
          <p:nvPr>
            <p:ph type="dt" sz="half" idx="10"/>
          </p:nvPr>
        </p:nvSpPr>
        <p:spPr/>
        <p:txBody>
          <a:bodyPr/>
          <a:lstStyle/>
          <a:p>
            <a:fld id="{35D2B11C-092F-094D-87A5-625AFC6C4209}" type="datetime1">
              <a:rPr lang="it-IT" smtClean="0"/>
              <a:t>14/12/18</a:t>
            </a:fld>
            <a:endParaRPr lang="it-IT"/>
          </a:p>
        </p:txBody>
      </p:sp>
      <p:sp>
        <p:nvSpPr>
          <p:cNvPr id="5" name="Segnaposto piè di pagina 4">
            <a:extLst>
              <a:ext uri="{FF2B5EF4-FFF2-40B4-BE49-F238E27FC236}">
                <a16:creationId xmlns:a16="http://schemas.microsoft.com/office/drawing/2014/main" id="{2AAB1FA7-F0EE-A54E-81DE-054890A0AAE8}"/>
              </a:ext>
            </a:extLst>
          </p:cNvPr>
          <p:cNvSpPr>
            <a:spLocks noGrp="1"/>
          </p:cNvSpPr>
          <p:nvPr>
            <p:ph type="ftr" sz="quarter" idx="11"/>
          </p:nvPr>
        </p:nvSpPr>
        <p:spPr/>
        <p:txBody>
          <a:bodyPr/>
          <a:lstStyle/>
          <a:p>
            <a:r>
              <a:rPr lang="it-IT"/>
              <a:t>prov</a:t>
            </a:r>
          </a:p>
        </p:txBody>
      </p:sp>
      <p:sp>
        <p:nvSpPr>
          <p:cNvPr id="6" name="Segnaposto numero diapositiva 5">
            <a:extLst>
              <a:ext uri="{FF2B5EF4-FFF2-40B4-BE49-F238E27FC236}">
                <a16:creationId xmlns:a16="http://schemas.microsoft.com/office/drawing/2014/main" id="{4EDCD973-F28A-4245-AD89-CB8703889AA8}"/>
              </a:ext>
            </a:extLst>
          </p:cNvPr>
          <p:cNvSpPr>
            <a:spLocks noGrp="1"/>
          </p:cNvSpPr>
          <p:nvPr>
            <p:ph type="sldNum" sz="quarter" idx="12"/>
          </p:nvPr>
        </p:nvSpPr>
        <p:spPr/>
        <p:txBody>
          <a:bodyPr/>
          <a:lstStyle/>
          <a:p>
            <a:fld id="{C7D1FDD6-6638-D846-86CD-98012F2E47E6}" type="slidenum">
              <a:rPr lang="it-IT" smtClean="0"/>
              <a:t>‹N›</a:t>
            </a:fld>
            <a:endParaRPr lang="it-IT"/>
          </a:p>
        </p:txBody>
      </p:sp>
    </p:spTree>
    <p:extLst>
      <p:ext uri="{BB962C8B-B14F-4D97-AF65-F5344CB8AC3E}">
        <p14:creationId xmlns:p14="http://schemas.microsoft.com/office/powerpoint/2010/main" val="2260439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0335B8C-A021-154B-83C7-C2F7D27D61B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D1375FF-1EFA-7E4E-ABC9-33FDDFA9890C}"/>
              </a:ext>
            </a:extLst>
          </p:cNvPr>
          <p:cNvSpPr>
            <a:spLocks noGrp="1"/>
          </p:cNvSpPr>
          <p:nvPr>
            <p:ph sz="half" idx="1"/>
          </p:nvPr>
        </p:nvSpPr>
        <p:spPr>
          <a:xfrm>
            <a:off x="838200" y="1825625"/>
            <a:ext cx="5181600" cy="4351338"/>
          </a:xfrm>
        </p:spPr>
        <p:txBody>
          <a:body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2E970E3C-4950-4241-BA41-09700F8A73E2}"/>
              </a:ext>
            </a:extLst>
          </p:cNvPr>
          <p:cNvSpPr>
            <a:spLocks noGrp="1"/>
          </p:cNvSpPr>
          <p:nvPr>
            <p:ph sz="half" idx="2"/>
          </p:nvPr>
        </p:nvSpPr>
        <p:spPr>
          <a:xfrm>
            <a:off x="6172200" y="1825625"/>
            <a:ext cx="5181600" cy="4351338"/>
          </a:xfrm>
        </p:spPr>
        <p:txBody>
          <a:body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44B293B1-7786-4341-A6C7-26A9E30939AC}"/>
              </a:ext>
            </a:extLst>
          </p:cNvPr>
          <p:cNvSpPr>
            <a:spLocks noGrp="1"/>
          </p:cNvSpPr>
          <p:nvPr>
            <p:ph type="dt" sz="half" idx="10"/>
          </p:nvPr>
        </p:nvSpPr>
        <p:spPr/>
        <p:txBody>
          <a:bodyPr/>
          <a:lstStyle/>
          <a:p>
            <a:fld id="{93C3FFA1-0227-984A-A5ED-AFFDC5D86863}" type="datetime1">
              <a:rPr lang="it-IT" smtClean="0"/>
              <a:t>14/12/18</a:t>
            </a:fld>
            <a:endParaRPr lang="it-IT"/>
          </a:p>
        </p:txBody>
      </p:sp>
      <p:sp>
        <p:nvSpPr>
          <p:cNvPr id="6" name="Segnaposto piè di pagina 5">
            <a:extLst>
              <a:ext uri="{FF2B5EF4-FFF2-40B4-BE49-F238E27FC236}">
                <a16:creationId xmlns:a16="http://schemas.microsoft.com/office/drawing/2014/main" id="{1EEDCC5C-7450-2D4D-9CC0-1642C755101E}"/>
              </a:ext>
            </a:extLst>
          </p:cNvPr>
          <p:cNvSpPr>
            <a:spLocks noGrp="1"/>
          </p:cNvSpPr>
          <p:nvPr>
            <p:ph type="ftr" sz="quarter" idx="11"/>
          </p:nvPr>
        </p:nvSpPr>
        <p:spPr/>
        <p:txBody>
          <a:bodyPr/>
          <a:lstStyle/>
          <a:p>
            <a:r>
              <a:rPr lang="it-IT"/>
              <a:t>prov</a:t>
            </a:r>
          </a:p>
        </p:txBody>
      </p:sp>
      <p:sp>
        <p:nvSpPr>
          <p:cNvPr id="7" name="Segnaposto numero diapositiva 6">
            <a:extLst>
              <a:ext uri="{FF2B5EF4-FFF2-40B4-BE49-F238E27FC236}">
                <a16:creationId xmlns:a16="http://schemas.microsoft.com/office/drawing/2014/main" id="{8F72CBD8-C325-164C-8676-7B4DD77922FD}"/>
              </a:ext>
            </a:extLst>
          </p:cNvPr>
          <p:cNvSpPr>
            <a:spLocks noGrp="1"/>
          </p:cNvSpPr>
          <p:nvPr>
            <p:ph type="sldNum" sz="quarter" idx="12"/>
          </p:nvPr>
        </p:nvSpPr>
        <p:spPr/>
        <p:txBody>
          <a:bodyPr/>
          <a:lstStyle/>
          <a:p>
            <a:fld id="{C7D1FDD6-6638-D846-86CD-98012F2E47E6}" type="slidenum">
              <a:rPr lang="it-IT" smtClean="0"/>
              <a:t>‹N›</a:t>
            </a:fld>
            <a:endParaRPr lang="it-IT"/>
          </a:p>
        </p:txBody>
      </p:sp>
    </p:spTree>
    <p:extLst>
      <p:ext uri="{BB962C8B-B14F-4D97-AF65-F5344CB8AC3E}">
        <p14:creationId xmlns:p14="http://schemas.microsoft.com/office/powerpoint/2010/main" val="905668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CF6A74-7F45-E548-94FE-EEED60A9C889}"/>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AC8830C-2112-D645-9911-A2A63ACB65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910B782E-DE76-884F-B477-B10A7E58F826}"/>
              </a:ext>
            </a:extLst>
          </p:cNvPr>
          <p:cNvSpPr>
            <a:spLocks noGrp="1"/>
          </p:cNvSpPr>
          <p:nvPr>
            <p:ph sz="half" idx="2"/>
          </p:nvPr>
        </p:nvSpPr>
        <p:spPr>
          <a:xfrm>
            <a:off x="839788" y="2505075"/>
            <a:ext cx="5157787" cy="3684588"/>
          </a:xfrm>
        </p:spPr>
        <p:txBody>
          <a:bodyPr/>
          <a:lstStyle/>
          <a:p>
            <a:r>
              <a:rPr lang="it-IT"/>
              <a:t>Modifica gli stili del testo dello schema
Secondo livello
Terzo livello
Quarto livello
Quinto livello</a:t>
            </a:r>
          </a:p>
        </p:txBody>
      </p:sp>
      <p:sp>
        <p:nvSpPr>
          <p:cNvPr id="5" name="Segnaposto testo 4">
            <a:extLst>
              <a:ext uri="{FF2B5EF4-FFF2-40B4-BE49-F238E27FC236}">
                <a16:creationId xmlns:a16="http://schemas.microsoft.com/office/drawing/2014/main" id="{4A319063-4AC4-A24D-A9F1-1A22F78241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6" name="Segnaposto contenuto 5">
            <a:extLst>
              <a:ext uri="{FF2B5EF4-FFF2-40B4-BE49-F238E27FC236}">
                <a16:creationId xmlns:a16="http://schemas.microsoft.com/office/drawing/2014/main" id="{A074ED09-DE07-7745-AF47-A7E8A9E22FBB}"/>
              </a:ext>
            </a:extLst>
          </p:cNvPr>
          <p:cNvSpPr>
            <a:spLocks noGrp="1"/>
          </p:cNvSpPr>
          <p:nvPr>
            <p:ph sz="quarter" idx="4"/>
          </p:nvPr>
        </p:nvSpPr>
        <p:spPr>
          <a:xfrm>
            <a:off x="6172200" y="2505075"/>
            <a:ext cx="5183188" cy="3684588"/>
          </a:xfrm>
        </p:spPr>
        <p:txBody>
          <a:bodyPr/>
          <a:lstStyle/>
          <a:p>
            <a:r>
              <a:rPr lang="it-IT"/>
              <a:t>Modifica gli stili del testo dello schema
Secondo livello
Terzo livello
Quarto livello
Quinto livello</a:t>
            </a:r>
          </a:p>
        </p:txBody>
      </p:sp>
      <p:sp>
        <p:nvSpPr>
          <p:cNvPr id="7" name="Segnaposto data 6">
            <a:extLst>
              <a:ext uri="{FF2B5EF4-FFF2-40B4-BE49-F238E27FC236}">
                <a16:creationId xmlns:a16="http://schemas.microsoft.com/office/drawing/2014/main" id="{5EFB5849-4786-1D43-83A6-5D1902783E83}"/>
              </a:ext>
            </a:extLst>
          </p:cNvPr>
          <p:cNvSpPr>
            <a:spLocks noGrp="1"/>
          </p:cNvSpPr>
          <p:nvPr>
            <p:ph type="dt" sz="half" idx="10"/>
          </p:nvPr>
        </p:nvSpPr>
        <p:spPr/>
        <p:txBody>
          <a:bodyPr/>
          <a:lstStyle/>
          <a:p>
            <a:fld id="{4531FA7C-1FCE-F94A-B263-48A4B79FBD18}" type="datetime1">
              <a:rPr lang="it-IT" smtClean="0"/>
              <a:t>14/12/18</a:t>
            </a:fld>
            <a:endParaRPr lang="it-IT"/>
          </a:p>
        </p:txBody>
      </p:sp>
      <p:sp>
        <p:nvSpPr>
          <p:cNvPr id="8" name="Segnaposto piè di pagina 7">
            <a:extLst>
              <a:ext uri="{FF2B5EF4-FFF2-40B4-BE49-F238E27FC236}">
                <a16:creationId xmlns:a16="http://schemas.microsoft.com/office/drawing/2014/main" id="{07091FDF-F21D-484F-A097-0B70BFE1BA9A}"/>
              </a:ext>
            </a:extLst>
          </p:cNvPr>
          <p:cNvSpPr>
            <a:spLocks noGrp="1"/>
          </p:cNvSpPr>
          <p:nvPr>
            <p:ph type="ftr" sz="quarter" idx="11"/>
          </p:nvPr>
        </p:nvSpPr>
        <p:spPr/>
        <p:txBody>
          <a:bodyPr/>
          <a:lstStyle/>
          <a:p>
            <a:r>
              <a:rPr lang="it-IT"/>
              <a:t>prov</a:t>
            </a:r>
          </a:p>
        </p:txBody>
      </p:sp>
      <p:sp>
        <p:nvSpPr>
          <p:cNvPr id="9" name="Segnaposto numero diapositiva 8">
            <a:extLst>
              <a:ext uri="{FF2B5EF4-FFF2-40B4-BE49-F238E27FC236}">
                <a16:creationId xmlns:a16="http://schemas.microsoft.com/office/drawing/2014/main" id="{BD2A859A-42AB-3649-BAE4-F471A2378AFE}"/>
              </a:ext>
            </a:extLst>
          </p:cNvPr>
          <p:cNvSpPr>
            <a:spLocks noGrp="1"/>
          </p:cNvSpPr>
          <p:nvPr>
            <p:ph type="sldNum" sz="quarter" idx="12"/>
          </p:nvPr>
        </p:nvSpPr>
        <p:spPr/>
        <p:txBody>
          <a:bodyPr/>
          <a:lstStyle/>
          <a:p>
            <a:fld id="{C7D1FDD6-6638-D846-86CD-98012F2E47E6}" type="slidenum">
              <a:rPr lang="it-IT" smtClean="0"/>
              <a:t>‹N›</a:t>
            </a:fld>
            <a:endParaRPr lang="it-IT"/>
          </a:p>
        </p:txBody>
      </p:sp>
    </p:spTree>
    <p:extLst>
      <p:ext uri="{BB962C8B-B14F-4D97-AF65-F5344CB8AC3E}">
        <p14:creationId xmlns:p14="http://schemas.microsoft.com/office/powerpoint/2010/main" val="49024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47F5F9-C8FE-D34F-87FC-FD69D49F301E}"/>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618927A2-71D0-1E4F-9469-C0660A1D8F3A}"/>
              </a:ext>
            </a:extLst>
          </p:cNvPr>
          <p:cNvSpPr>
            <a:spLocks noGrp="1"/>
          </p:cNvSpPr>
          <p:nvPr>
            <p:ph type="dt" sz="half" idx="10"/>
          </p:nvPr>
        </p:nvSpPr>
        <p:spPr/>
        <p:txBody>
          <a:bodyPr/>
          <a:lstStyle/>
          <a:p>
            <a:fld id="{5C04544F-C011-C74D-AE87-50A733F011FE}" type="datetime1">
              <a:rPr lang="it-IT" smtClean="0"/>
              <a:t>14/12/18</a:t>
            </a:fld>
            <a:endParaRPr lang="it-IT"/>
          </a:p>
        </p:txBody>
      </p:sp>
      <p:sp>
        <p:nvSpPr>
          <p:cNvPr id="4" name="Segnaposto piè di pagina 3">
            <a:extLst>
              <a:ext uri="{FF2B5EF4-FFF2-40B4-BE49-F238E27FC236}">
                <a16:creationId xmlns:a16="http://schemas.microsoft.com/office/drawing/2014/main" id="{A462BAA1-DB89-F048-BE14-2D3AC53B775C}"/>
              </a:ext>
            </a:extLst>
          </p:cNvPr>
          <p:cNvSpPr>
            <a:spLocks noGrp="1"/>
          </p:cNvSpPr>
          <p:nvPr>
            <p:ph type="ftr" sz="quarter" idx="11"/>
          </p:nvPr>
        </p:nvSpPr>
        <p:spPr/>
        <p:txBody>
          <a:bodyPr/>
          <a:lstStyle/>
          <a:p>
            <a:r>
              <a:rPr lang="it-IT"/>
              <a:t>prov</a:t>
            </a:r>
          </a:p>
        </p:txBody>
      </p:sp>
      <p:sp>
        <p:nvSpPr>
          <p:cNvPr id="5" name="Segnaposto numero diapositiva 4">
            <a:extLst>
              <a:ext uri="{FF2B5EF4-FFF2-40B4-BE49-F238E27FC236}">
                <a16:creationId xmlns:a16="http://schemas.microsoft.com/office/drawing/2014/main" id="{080F33F2-A8D6-CC44-AD97-6B5F6325DD07}"/>
              </a:ext>
            </a:extLst>
          </p:cNvPr>
          <p:cNvSpPr>
            <a:spLocks noGrp="1"/>
          </p:cNvSpPr>
          <p:nvPr>
            <p:ph type="sldNum" sz="quarter" idx="12"/>
          </p:nvPr>
        </p:nvSpPr>
        <p:spPr/>
        <p:txBody>
          <a:bodyPr/>
          <a:lstStyle/>
          <a:p>
            <a:fld id="{C7D1FDD6-6638-D846-86CD-98012F2E47E6}" type="slidenum">
              <a:rPr lang="it-IT" smtClean="0"/>
              <a:t>‹N›</a:t>
            </a:fld>
            <a:endParaRPr lang="it-IT"/>
          </a:p>
        </p:txBody>
      </p:sp>
    </p:spTree>
    <p:extLst>
      <p:ext uri="{BB962C8B-B14F-4D97-AF65-F5344CB8AC3E}">
        <p14:creationId xmlns:p14="http://schemas.microsoft.com/office/powerpoint/2010/main" val="17558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5431848C-C742-1C4F-BEBA-1D6F39C43FF4}"/>
              </a:ext>
            </a:extLst>
          </p:cNvPr>
          <p:cNvSpPr>
            <a:spLocks noGrp="1"/>
          </p:cNvSpPr>
          <p:nvPr>
            <p:ph type="dt" sz="half" idx="10"/>
          </p:nvPr>
        </p:nvSpPr>
        <p:spPr/>
        <p:txBody>
          <a:bodyPr/>
          <a:lstStyle/>
          <a:p>
            <a:fld id="{E7FA209C-476D-D745-9213-16A0ACDB0C94}" type="datetime1">
              <a:rPr lang="it-IT" smtClean="0"/>
              <a:t>14/12/18</a:t>
            </a:fld>
            <a:endParaRPr lang="it-IT"/>
          </a:p>
        </p:txBody>
      </p:sp>
      <p:sp>
        <p:nvSpPr>
          <p:cNvPr id="3" name="Segnaposto piè di pagina 2">
            <a:extLst>
              <a:ext uri="{FF2B5EF4-FFF2-40B4-BE49-F238E27FC236}">
                <a16:creationId xmlns:a16="http://schemas.microsoft.com/office/drawing/2014/main" id="{D2932686-4A19-0A48-9D12-33EDE46E4114}"/>
              </a:ext>
            </a:extLst>
          </p:cNvPr>
          <p:cNvSpPr>
            <a:spLocks noGrp="1"/>
          </p:cNvSpPr>
          <p:nvPr>
            <p:ph type="ftr" sz="quarter" idx="11"/>
          </p:nvPr>
        </p:nvSpPr>
        <p:spPr/>
        <p:txBody>
          <a:bodyPr/>
          <a:lstStyle/>
          <a:p>
            <a:r>
              <a:rPr lang="it-IT"/>
              <a:t>prov</a:t>
            </a:r>
          </a:p>
        </p:txBody>
      </p:sp>
      <p:sp>
        <p:nvSpPr>
          <p:cNvPr id="4" name="Segnaposto numero diapositiva 3">
            <a:extLst>
              <a:ext uri="{FF2B5EF4-FFF2-40B4-BE49-F238E27FC236}">
                <a16:creationId xmlns:a16="http://schemas.microsoft.com/office/drawing/2014/main" id="{F3457FE7-8471-0F4D-B433-8AECC6B36DB7}"/>
              </a:ext>
            </a:extLst>
          </p:cNvPr>
          <p:cNvSpPr>
            <a:spLocks noGrp="1"/>
          </p:cNvSpPr>
          <p:nvPr>
            <p:ph type="sldNum" sz="quarter" idx="12"/>
          </p:nvPr>
        </p:nvSpPr>
        <p:spPr/>
        <p:txBody>
          <a:bodyPr/>
          <a:lstStyle/>
          <a:p>
            <a:fld id="{C7D1FDD6-6638-D846-86CD-98012F2E47E6}" type="slidenum">
              <a:rPr lang="it-IT" smtClean="0"/>
              <a:t>‹N›</a:t>
            </a:fld>
            <a:endParaRPr lang="it-IT"/>
          </a:p>
        </p:txBody>
      </p:sp>
    </p:spTree>
    <p:extLst>
      <p:ext uri="{BB962C8B-B14F-4D97-AF65-F5344CB8AC3E}">
        <p14:creationId xmlns:p14="http://schemas.microsoft.com/office/powerpoint/2010/main" val="944409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F8158FA-D4E9-BE48-BD60-ECB4770F6918}"/>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4DF18C2-FC5B-2B4D-88B3-04FB98075A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it-IT"/>
              <a:t>Modifica gli stili del testo dello schema
Secondo livello
Terzo livello
Quarto livello
Quinto livello</a:t>
            </a:r>
          </a:p>
        </p:txBody>
      </p:sp>
      <p:sp>
        <p:nvSpPr>
          <p:cNvPr id="4" name="Segnaposto testo 3">
            <a:extLst>
              <a:ext uri="{FF2B5EF4-FFF2-40B4-BE49-F238E27FC236}">
                <a16:creationId xmlns:a16="http://schemas.microsoft.com/office/drawing/2014/main" id="{4937A663-6426-7F43-ADCF-CD4CFCC89F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7D73D757-49B7-4D4E-990C-7683EFB2420A}"/>
              </a:ext>
            </a:extLst>
          </p:cNvPr>
          <p:cNvSpPr>
            <a:spLocks noGrp="1"/>
          </p:cNvSpPr>
          <p:nvPr>
            <p:ph type="dt" sz="half" idx="10"/>
          </p:nvPr>
        </p:nvSpPr>
        <p:spPr/>
        <p:txBody>
          <a:bodyPr/>
          <a:lstStyle/>
          <a:p>
            <a:fld id="{F9B4C996-2756-5A4D-AE04-5F042335F5D6}" type="datetime1">
              <a:rPr lang="it-IT" smtClean="0"/>
              <a:t>14/12/18</a:t>
            </a:fld>
            <a:endParaRPr lang="it-IT"/>
          </a:p>
        </p:txBody>
      </p:sp>
      <p:sp>
        <p:nvSpPr>
          <p:cNvPr id="6" name="Segnaposto piè di pagina 5">
            <a:extLst>
              <a:ext uri="{FF2B5EF4-FFF2-40B4-BE49-F238E27FC236}">
                <a16:creationId xmlns:a16="http://schemas.microsoft.com/office/drawing/2014/main" id="{EF9006E6-956A-2E40-91CF-1422BC3864BF}"/>
              </a:ext>
            </a:extLst>
          </p:cNvPr>
          <p:cNvSpPr>
            <a:spLocks noGrp="1"/>
          </p:cNvSpPr>
          <p:nvPr>
            <p:ph type="ftr" sz="quarter" idx="11"/>
          </p:nvPr>
        </p:nvSpPr>
        <p:spPr/>
        <p:txBody>
          <a:bodyPr/>
          <a:lstStyle/>
          <a:p>
            <a:r>
              <a:rPr lang="it-IT"/>
              <a:t>prov</a:t>
            </a:r>
          </a:p>
        </p:txBody>
      </p:sp>
      <p:sp>
        <p:nvSpPr>
          <p:cNvPr id="7" name="Segnaposto numero diapositiva 6">
            <a:extLst>
              <a:ext uri="{FF2B5EF4-FFF2-40B4-BE49-F238E27FC236}">
                <a16:creationId xmlns:a16="http://schemas.microsoft.com/office/drawing/2014/main" id="{8D0BDC1F-303D-CF47-990C-FC636F12D327}"/>
              </a:ext>
            </a:extLst>
          </p:cNvPr>
          <p:cNvSpPr>
            <a:spLocks noGrp="1"/>
          </p:cNvSpPr>
          <p:nvPr>
            <p:ph type="sldNum" sz="quarter" idx="12"/>
          </p:nvPr>
        </p:nvSpPr>
        <p:spPr/>
        <p:txBody>
          <a:bodyPr/>
          <a:lstStyle/>
          <a:p>
            <a:fld id="{C7D1FDD6-6638-D846-86CD-98012F2E47E6}" type="slidenum">
              <a:rPr lang="it-IT" smtClean="0"/>
              <a:t>‹N›</a:t>
            </a:fld>
            <a:endParaRPr lang="it-IT"/>
          </a:p>
        </p:txBody>
      </p:sp>
    </p:spTree>
    <p:extLst>
      <p:ext uri="{BB962C8B-B14F-4D97-AF65-F5344CB8AC3E}">
        <p14:creationId xmlns:p14="http://schemas.microsoft.com/office/powerpoint/2010/main" val="865389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DAE89D-46F0-384F-9077-08F9D78EA77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90CB94A0-FD13-4C45-ADE6-31203239DC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2EB46725-064E-2B40-B891-CDF5F6EDFF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59A37548-E137-B146-A21B-CC4118E8AE10}"/>
              </a:ext>
            </a:extLst>
          </p:cNvPr>
          <p:cNvSpPr>
            <a:spLocks noGrp="1"/>
          </p:cNvSpPr>
          <p:nvPr>
            <p:ph type="dt" sz="half" idx="10"/>
          </p:nvPr>
        </p:nvSpPr>
        <p:spPr/>
        <p:txBody>
          <a:bodyPr/>
          <a:lstStyle/>
          <a:p>
            <a:fld id="{C2BFBB26-6DD7-304C-A580-A181E09CC874}" type="datetime1">
              <a:rPr lang="it-IT" smtClean="0"/>
              <a:t>14/12/18</a:t>
            </a:fld>
            <a:endParaRPr lang="it-IT"/>
          </a:p>
        </p:txBody>
      </p:sp>
      <p:sp>
        <p:nvSpPr>
          <p:cNvPr id="6" name="Segnaposto piè di pagina 5">
            <a:extLst>
              <a:ext uri="{FF2B5EF4-FFF2-40B4-BE49-F238E27FC236}">
                <a16:creationId xmlns:a16="http://schemas.microsoft.com/office/drawing/2014/main" id="{6A6FC1A4-17BF-8E4D-96BF-B5E530AF7A0D}"/>
              </a:ext>
            </a:extLst>
          </p:cNvPr>
          <p:cNvSpPr>
            <a:spLocks noGrp="1"/>
          </p:cNvSpPr>
          <p:nvPr>
            <p:ph type="ftr" sz="quarter" idx="11"/>
          </p:nvPr>
        </p:nvSpPr>
        <p:spPr/>
        <p:txBody>
          <a:bodyPr/>
          <a:lstStyle/>
          <a:p>
            <a:r>
              <a:rPr lang="it-IT"/>
              <a:t>prov</a:t>
            </a:r>
          </a:p>
        </p:txBody>
      </p:sp>
      <p:sp>
        <p:nvSpPr>
          <p:cNvPr id="7" name="Segnaposto numero diapositiva 6">
            <a:extLst>
              <a:ext uri="{FF2B5EF4-FFF2-40B4-BE49-F238E27FC236}">
                <a16:creationId xmlns:a16="http://schemas.microsoft.com/office/drawing/2014/main" id="{1EC2FA9D-18B8-7644-9D15-E57DA7F746CE}"/>
              </a:ext>
            </a:extLst>
          </p:cNvPr>
          <p:cNvSpPr>
            <a:spLocks noGrp="1"/>
          </p:cNvSpPr>
          <p:nvPr>
            <p:ph type="sldNum" sz="quarter" idx="12"/>
          </p:nvPr>
        </p:nvSpPr>
        <p:spPr/>
        <p:txBody>
          <a:bodyPr/>
          <a:lstStyle/>
          <a:p>
            <a:fld id="{C7D1FDD6-6638-D846-86CD-98012F2E47E6}" type="slidenum">
              <a:rPr lang="it-IT" smtClean="0"/>
              <a:t>‹N›</a:t>
            </a:fld>
            <a:endParaRPr lang="it-IT"/>
          </a:p>
        </p:txBody>
      </p:sp>
    </p:spTree>
    <p:extLst>
      <p:ext uri="{BB962C8B-B14F-4D97-AF65-F5344CB8AC3E}">
        <p14:creationId xmlns:p14="http://schemas.microsoft.com/office/powerpoint/2010/main" val="1244469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EA67654B-6453-8248-AE18-71022C4CF6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32210EEC-3D87-5B41-858D-60B004368F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E5B551F7-C3EC-8143-8595-8A09E2219B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611CC4-2483-8844-9DDE-BBA2C7C378AE}" type="datetime1">
              <a:rPr lang="it-IT" smtClean="0"/>
              <a:t>14/12/18</a:t>
            </a:fld>
            <a:endParaRPr lang="it-IT"/>
          </a:p>
        </p:txBody>
      </p:sp>
      <p:sp>
        <p:nvSpPr>
          <p:cNvPr id="5" name="Segnaposto piè di pagina 4">
            <a:extLst>
              <a:ext uri="{FF2B5EF4-FFF2-40B4-BE49-F238E27FC236}">
                <a16:creationId xmlns:a16="http://schemas.microsoft.com/office/drawing/2014/main" id="{8AE6A37B-0273-574E-BC74-25DD30DE89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prov</a:t>
            </a:r>
          </a:p>
        </p:txBody>
      </p:sp>
      <p:sp>
        <p:nvSpPr>
          <p:cNvPr id="6" name="Segnaposto numero diapositiva 5">
            <a:extLst>
              <a:ext uri="{FF2B5EF4-FFF2-40B4-BE49-F238E27FC236}">
                <a16:creationId xmlns:a16="http://schemas.microsoft.com/office/drawing/2014/main" id="{63A6568A-7D69-5640-A1F0-E6A0FA467D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D1FDD6-6638-D846-86CD-98012F2E47E6}" type="slidenum">
              <a:rPr lang="it-IT" smtClean="0"/>
              <a:t>‹N›</a:t>
            </a:fld>
            <a:endParaRPr lang="it-IT"/>
          </a:p>
        </p:txBody>
      </p:sp>
    </p:spTree>
    <p:extLst>
      <p:ext uri="{BB962C8B-B14F-4D97-AF65-F5344CB8AC3E}">
        <p14:creationId xmlns:p14="http://schemas.microsoft.com/office/powerpoint/2010/main" val="2317464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rtup-lawyers.d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rtup-lawyers.d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rtup-lawyers.d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rtup-lawyers.d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rtup-lawyers.d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rtup-lawyers.d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rtup-lawyers.d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rtup-lawyers.d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rtup-lawyers.d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rtup-lawyers.d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rtup-lawyers.d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rtup-lawyers.de/"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rtup-lawyers.de/"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rtup-lawyers.d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rtup-lawyers.de/"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rtup-lawyers.de/"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rtup-lawyers.de/"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rtup-lawyers.de/"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rtup-lawyers.de/"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rtup-lawyers.de/"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rtup-lawyers.de/"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rtup-lawyers.d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rtup-lawyers.d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rtup-lawyers.de/"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rtup-lawyers.de/"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rtup-lawyers.de/"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rtup-lawyers.de/"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rtup-lawyers.de/"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mailto:devecchi@thomas-law-office.com" TargetMode="External"/><Relationship Id="rId2" Type="http://schemas.openxmlformats.org/officeDocument/2006/relationships/hyperlink" Target="mailto:devecchi@startup-lawyers.de"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tartup-lawyers.de/"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rtup-lawyers.d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rtup-lawyers.d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rtup-lawyers.d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rtup-lawyers.d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rtup-lawyers.d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rtup-lawyers.d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23FCD3-E034-C14A-8B2C-A4BDF47C2476}"/>
              </a:ext>
            </a:extLst>
          </p:cNvPr>
          <p:cNvSpPr>
            <a:spLocks noGrp="1"/>
          </p:cNvSpPr>
          <p:nvPr>
            <p:ph type="ctrTitle"/>
          </p:nvPr>
        </p:nvSpPr>
        <p:spPr/>
        <p:txBody>
          <a:bodyPr>
            <a:normAutofit/>
          </a:bodyPr>
          <a:lstStyle/>
          <a:p>
            <a:r>
              <a:rPr lang="it-IT" sz="4800" dirty="0"/>
              <a:t>Dall’e-commerce all’</a:t>
            </a:r>
            <a:r>
              <a:rPr lang="it-IT" sz="4800" dirty="0" err="1"/>
              <a:t>ue-commerce</a:t>
            </a:r>
            <a:endParaRPr lang="it-IT" sz="4800" dirty="0"/>
          </a:p>
        </p:txBody>
      </p:sp>
      <p:sp>
        <p:nvSpPr>
          <p:cNvPr id="3" name="Sottotitolo 2">
            <a:extLst>
              <a:ext uri="{FF2B5EF4-FFF2-40B4-BE49-F238E27FC236}">
                <a16:creationId xmlns:a16="http://schemas.microsoft.com/office/drawing/2014/main" id="{37BB5669-B8E8-6146-91B4-3C5A3065A91E}"/>
              </a:ext>
            </a:extLst>
          </p:cNvPr>
          <p:cNvSpPr>
            <a:spLocks noGrp="1"/>
          </p:cNvSpPr>
          <p:nvPr>
            <p:ph type="subTitle" idx="1"/>
          </p:nvPr>
        </p:nvSpPr>
        <p:spPr/>
        <p:txBody>
          <a:bodyPr/>
          <a:lstStyle/>
          <a:p>
            <a:r>
              <a:rPr lang="it-IT" dirty="0"/>
              <a:t>Condizioni e ostacoli normativi sulla via dell’internazionalizzazione</a:t>
            </a:r>
          </a:p>
        </p:txBody>
      </p:sp>
      <p:sp>
        <p:nvSpPr>
          <p:cNvPr id="4" name="CasellaDiTesto 3">
            <a:extLst>
              <a:ext uri="{FF2B5EF4-FFF2-40B4-BE49-F238E27FC236}">
                <a16:creationId xmlns:a16="http://schemas.microsoft.com/office/drawing/2014/main" id="{B88D28CA-6D05-2F49-A5AA-A2D23A7ACA0E}"/>
              </a:ext>
            </a:extLst>
          </p:cNvPr>
          <p:cNvSpPr txBox="1"/>
          <p:nvPr/>
        </p:nvSpPr>
        <p:spPr>
          <a:xfrm>
            <a:off x="1523999" y="5418788"/>
            <a:ext cx="9144000" cy="369332"/>
          </a:xfrm>
          <a:prstGeom prst="rect">
            <a:avLst/>
          </a:prstGeom>
          <a:noFill/>
        </p:spPr>
        <p:txBody>
          <a:bodyPr wrap="square" rtlCol="0">
            <a:spAutoFit/>
          </a:bodyPr>
          <a:lstStyle/>
          <a:p>
            <a:pPr algn="ctr"/>
            <a:r>
              <a:rPr lang="it-IT" dirty="0"/>
              <a:t>avv./RA Vittorio De Vecchi </a:t>
            </a:r>
            <a:r>
              <a:rPr lang="it-IT" dirty="0" err="1"/>
              <a:t>Lajolo</a:t>
            </a:r>
            <a:endParaRPr lang="it-IT" dirty="0"/>
          </a:p>
        </p:txBody>
      </p:sp>
      <p:grpSp>
        <p:nvGrpSpPr>
          <p:cNvPr id="9" name="Gruppo 8">
            <a:extLst>
              <a:ext uri="{FF2B5EF4-FFF2-40B4-BE49-F238E27FC236}">
                <a16:creationId xmlns:a16="http://schemas.microsoft.com/office/drawing/2014/main" id="{FC4070EB-828F-6C40-8525-C9CDB12FB2E3}"/>
              </a:ext>
            </a:extLst>
          </p:cNvPr>
          <p:cNvGrpSpPr/>
          <p:nvPr/>
        </p:nvGrpSpPr>
        <p:grpSpPr>
          <a:xfrm>
            <a:off x="4823551" y="526938"/>
            <a:ext cx="2544896" cy="868874"/>
            <a:chOff x="1878951" y="5589016"/>
            <a:chExt cx="2544896" cy="868874"/>
          </a:xfrm>
        </p:grpSpPr>
        <p:pic>
          <p:nvPicPr>
            <p:cNvPr id="6" name="Immagine 5">
              <a:hlinkClick r:id="rId2"/>
              <a:extLst>
                <a:ext uri="{FF2B5EF4-FFF2-40B4-BE49-F238E27FC236}">
                  <a16:creationId xmlns:a16="http://schemas.microsoft.com/office/drawing/2014/main" id="{08635383-0A83-5D4B-B464-A78F992799B9}"/>
                </a:ext>
              </a:extLst>
            </p:cNvPr>
            <p:cNvPicPr>
              <a:picLocks noChangeAspect="1"/>
            </p:cNvPicPr>
            <p:nvPr/>
          </p:nvPicPr>
          <p:blipFill>
            <a:blip r:embed="rId3"/>
            <a:stretch>
              <a:fillRect/>
            </a:stretch>
          </p:blipFill>
          <p:spPr>
            <a:xfrm>
              <a:off x="2796446" y="5589016"/>
              <a:ext cx="709905" cy="646331"/>
            </a:xfrm>
            <a:prstGeom prst="rect">
              <a:avLst/>
            </a:prstGeom>
          </p:spPr>
        </p:pic>
        <p:sp>
          <p:nvSpPr>
            <p:cNvPr id="7" name="CasellaDiTesto 6">
              <a:extLst>
                <a:ext uri="{FF2B5EF4-FFF2-40B4-BE49-F238E27FC236}">
                  <a16:creationId xmlns:a16="http://schemas.microsoft.com/office/drawing/2014/main" id="{F78F00A2-4F83-5640-AEE0-BEF52B1FB97D}"/>
                </a:ext>
              </a:extLst>
            </p:cNvPr>
            <p:cNvSpPr txBox="1"/>
            <p:nvPr/>
          </p:nvSpPr>
          <p:spPr>
            <a:xfrm>
              <a:off x="1878951" y="6119336"/>
              <a:ext cx="2544896" cy="338554"/>
            </a:xfrm>
            <a:prstGeom prst="rect">
              <a:avLst/>
            </a:prstGeom>
            <a:noFill/>
          </p:spPr>
          <p:txBody>
            <a:bodyPr wrap="square" rtlCol="0">
              <a:spAutoFit/>
            </a:bodyPr>
            <a:lstStyle/>
            <a:p>
              <a:pPr algn="ctr"/>
              <a:r>
                <a:rPr lang="it-IT" sz="1600" b="1" dirty="0">
                  <a:solidFill>
                    <a:srgbClr val="88A2D0"/>
                  </a:solidFill>
                  <a:latin typeface="Josefin Sans Std Light" panose="02000503000000020003" pitchFamily="2" charset="77"/>
                </a:rPr>
                <a:t>The Startup </a:t>
              </a:r>
              <a:r>
                <a:rPr lang="it-IT" sz="1600" b="1" dirty="0" err="1">
                  <a:solidFill>
                    <a:srgbClr val="88A2D0"/>
                  </a:solidFill>
                  <a:latin typeface="Josefin Sans Std Light" panose="02000503000000020003" pitchFamily="2" charset="77"/>
                </a:rPr>
                <a:t>Lawyers</a:t>
              </a:r>
              <a:r>
                <a:rPr lang="it-IT" sz="1600" b="1" dirty="0">
                  <a:solidFill>
                    <a:srgbClr val="88A2D0"/>
                  </a:solidFill>
                  <a:latin typeface="Josefin Sans Std Light" panose="02000503000000020003" pitchFamily="2" charset="77"/>
                </a:rPr>
                <a:t> </a:t>
              </a:r>
            </a:p>
          </p:txBody>
        </p:sp>
      </p:grpSp>
    </p:spTree>
    <p:extLst>
      <p:ext uri="{BB962C8B-B14F-4D97-AF65-F5344CB8AC3E}">
        <p14:creationId xmlns:p14="http://schemas.microsoft.com/office/powerpoint/2010/main" val="2989950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1223857-1D1E-BB4A-8D2A-381854016F2D}"/>
              </a:ext>
            </a:extLst>
          </p:cNvPr>
          <p:cNvSpPr>
            <a:spLocks noGrp="1"/>
          </p:cNvSpPr>
          <p:nvPr>
            <p:ph idx="1"/>
          </p:nvPr>
        </p:nvSpPr>
        <p:spPr/>
        <p:txBody>
          <a:bodyPr/>
          <a:lstStyle/>
          <a:p>
            <a:pPr marL="0" indent="0">
              <a:buNone/>
            </a:pPr>
            <a:r>
              <a:rPr lang="it-IT" dirty="0"/>
              <a:t>MEZZI DI PAGAMENTO</a:t>
            </a:r>
          </a:p>
          <a:p>
            <a:pPr marL="0" indent="0">
              <a:buNone/>
            </a:pPr>
            <a:endParaRPr lang="it-IT" dirty="0"/>
          </a:p>
          <a:p>
            <a:pPr marL="0" indent="0">
              <a:buNone/>
            </a:pPr>
            <a:r>
              <a:rPr lang="it-IT" sz="2000" b="1" i="1" dirty="0"/>
              <a:t>Art. 5 </a:t>
            </a:r>
          </a:p>
          <a:p>
            <a:pPr marL="0" indent="0">
              <a:buNone/>
            </a:pPr>
            <a:r>
              <a:rPr lang="it-IT" sz="2000" i="1" dirty="0"/>
              <a:t>1.   Un professionista non può, nell'ambito dei mezzi di pagamento dallo stesso accettati, </a:t>
            </a:r>
            <a:r>
              <a:rPr lang="it-IT" sz="2000" b="1" i="1" dirty="0"/>
              <a:t>applicare condizioni diverse a un'operazione di pagamento per motivi connessi alla nazionalità</a:t>
            </a:r>
            <a:r>
              <a:rPr lang="it-IT" sz="2000" i="1" dirty="0"/>
              <a:t>, al luogo di residenza o al luogo di stabilimento di un cliente, all'ubicazione del conto di pagamento, al luogo di stabilimento del prestatore dei servizi di pagamento o al luogo di emissione dello strumento di pagamento all'interno dell'Unione […].</a:t>
            </a:r>
          </a:p>
          <a:p>
            <a:pPr marL="0" indent="0">
              <a:buNone/>
            </a:pPr>
            <a:endParaRPr lang="it-IT" dirty="0"/>
          </a:p>
        </p:txBody>
      </p:sp>
      <p:grpSp>
        <p:nvGrpSpPr>
          <p:cNvPr id="5" name="Gruppo 4">
            <a:extLst>
              <a:ext uri="{FF2B5EF4-FFF2-40B4-BE49-F238E27FC236}">
                <a16:creationId xmlns:a16="http://schemas.microsoft.com/office/drawing/2014/main" id="{54C17B27-CB03-444C-B51F-DD5810641041}"/>
              </a:ext>
            </a:extLst>
          </p:cNvPr>
          <p:cNvGrpSpPr>
            <a:grpSpLocks/>
          </p:cNvGrpSpPr>
          <p:nvPr/>
        </p:nvGrpSpPr>
        <p:grpSpPr>
          <a:xfrm>
            <a:off x="4823552" y="5941788"/>
            <a:ext cx="2544896" cy="551087"/>
            <a:chOff x="1878951" y="5799081"/>
            <a:chExt cx="2544896" cy="551087"/>
          </a:xfrm>
        </p:grpSpPr>
        <p:pic>
          <p:nvPicPr>
            <p:cNvPr id="6" name="Immagine 5">
              <a:hlinkClick r:id="rId2"/>
              <a:extLst>
                <a:ext uri="{FF2B5EF4-FFF2-40B4-BE49-F238E27FC236}">
                  <a16:creationId xmlns:a16="http://schemas.microsoft.com/office/drawing/2014/main" id="{A31B2316-53D6-6F43-8FCC-1E9F4103BA60}"/>
                </a:ext>
              </a:extLst>
            </p:cNvPr>
            <p:cNvPicPr>
              <a:picLocks noChangeAspect="1"/>
            </p:cNvPicPr>
            <p:nvPr/>
          </p:nvPicPr>
          <p:blipFill>
            <a:blip r:embed="rId3"/>
            <a:stretch>
              <a:fillRect/>
            </a:stretch>
          </p:blipFill>
          <p:spPr>
            <a:xfrm>
              <a:off x="2927030" y="5799081"/>
              <a:ext cx="448738" cy="408552"/>
            </a:xfrm>
            <a:prstGeom prst="rect">
              <a:avLst/>
            </a:prstGeom>
          </p:spPr>
        </p:pic>
        <p:sp>
          <p:nvSpPr>
            <p:cNvPr id="7" name="CasellaDiTesto 6">
              <a:extLst>
                <a:ext uri="{FF2B5EF4-FFF2-40B4-BE49-F238E27FC236}">
                  <a16:creationId xmlns:a16="http://schemas.microsoft.com/office/drawing/2014/main" id="{5E5893A4-401F-8840-9C90-F3B8028B5632}"/>
                </a:ext>
              </a:extLst>
            </p:cNvPr>
            <p:cNvSpPr txBox="1"/>
            <p:nvPr/>
          </p:nvSpPr>
          <p:spPr>
            <a:xfrm>
              <a:off x="1878951" y="6119336"/>
              <a:ext cx="2544896" cy="230832"/>
            </a:xfrm>
            <a:prstGeom prst="rect">
              <a:avLst/>
            </a:prstGeom>
            <a:noFill/>
          </p:spPr>
          <p:txBody>
            <a:bodyPr wrap="square" rtlCol="0">
              <a:spAutoFit/>
            </a:bodyPr>
            <a:lstStyle/>
            <a:p>
              <a:pPr algn="ctr"/>
              <a:r>
                <a:rPr lang="it-IT" sz="900" b="1" dirty="0">
                  <a:solidFill>
                    <a:srgbClr val="88A2D0"/>
                  </a:solidFill>
                  <a:latin typeface="Josefin Sans Std Light" panose="02000503000000020003" pitchFamily="2" charset="77"/>
                </a:rPr>
                <a:t>The Startup </a:t>
              </a:r>
              <a:r>
                <a:rPr lang="it-IT" sz="900" b="1" dirty="0" err="1">
                  <a:solidFill>
                    <a:srgbClr val="88A2D0"/>
                  </a:solidFill>
                  <a:latin typeface="Josefin Sans Std Light" panose="02000503000000020003" pitchFamily="2" charset="77"/>
                </a:rPr>
                <a:t>Lawyers</a:t>
              </a:r>
              <a:r>
                <a:rPr lang="it-IT" sz="900" b="1" dirty="0">
                  <a:solidFill>
                    <a:srgbClr val="88A2D0"/>
                  </a:solidFill>
                  <a:latin typeface="Josefin Sans Std Light" panose="02000503000000020003" pitchFamily="2" charset="77"/>
                </a:rPr>
                <a:t> </a:t>
              </a:r>
            </a:p>
          </p:txBody>
        </p:sp>
      </p:grpSp>
      <p:sp>
        <p:nvSpPr>
          <p:cNvPr id="8" name="Titolo 1">
            <a:extLst>
              <a:ext uri="{FF2B5EF4-FFF2-40B4-BE49-F238E27FC236}">
                <a16:creationId xmlns:a16="http://schemas.microsoft.com/office/drawing/2014/main" id="{46BD4FBA-157E-6547-A24A-0D17648801CC}"/>
              </a:ext>
            </a:extLst>
          </p:cNvPr>
          <p:cNvSpPr>
            <a:spLocks noGrp="1"/>
          </p:cNvSpPr>
          <p:nvPr>
            <p:ph type="title"/>
          </p:nvPr>
        </p:nvSpPr>
        <p:spPr/>
        <p:txBody>
          <a:bodyPr>
            <a:normAutofit/>
          </a:bodyPr>
          <a:lstStyle/>
          <a:p>
            <a:r>
              <a:rPr lang="it-IT" sz="3200" b="1" dirty="0">
                <a:solidFill>
                  <a:srgbClr val="88A2D0"/>
                </a:solidFill>
              </a:rPr>
              <a:t>Regolamento 2018/302/UE sul cd. geo-</a:t>
            </a:r>
            <a:r>
              <a:rPr lang="it-IT" sz="3200" b="1" dirty="0" err="1">
                <a:solidFill>
                  <a:srgbClr val="88A2D0"/>
                </a:solidFill>
              </a:rPr>
              <a:t>blocking</a:t>
            </a:r>
            <a:r>
              <a:rPr lang="it-IT" sz="3200" b="1" dirty="0">
                <a:solidFill>
                  <a:srgbClr val="88A2D0"/>
                </a:solidFill>
              </a:rPr>
              <a:t> </a:t>
            </a:r>
          </a:p>
        </p:txBody>
      </p:sp>
    </p:spTree>
    <p:extLst>
      <p:ext uri="{BB962C8B-B14F-4D97-AF65-F5344CB8AC3E}">
        <p14:creationId xmlns:p14="http://schemas.microsoft.com/office/powerpoint/2010/main" val="939425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F803684-8FDA-9C41-9326-C778CA31C006}"/>
              </a:ext>
            </a:extLst>
          </p:cNvPr>
          <p:cNvSpPr>
            <a:spLocks noGrp="1"/>
          </p:cNvSpPr>
          <p:nvPr>
            <p:ph idx="1"/>
          </p:nvPr>
        </p:nvSpPr>
        <p:spPr/>
        <p:txBody>
          <a:bodyPr/>
          <a:lstStyle/>
          <a:p>
            <a:pPr marL="0" indent="0">
              <a:buNone/>
            </a:pPr>
            <a:r>
              <a:rPr lang="it-IT" dirty="0"/>
              <a:t>RIASSUMENDO</a:t>
            </a:r>
          </a:p>
          <a:p>
            <a:pPr marL="0" indent="0">
              <a:buNone/>
            </a:pPr>
            <a:endParaRPr lang="it-IT" dirty="0"/>
          </a:p>
        </p:txBody>
      </p:sp>
      <p:grpSp>
        <p:nvGrpSpPr>
          <p:cNvPr id="5" name="Gruppo 4">
            <a:extLst>
              <a:ext uri="{FF2B5EF4-FFF2-40B4-BE49-F238E27FC236}">
                <a16:creationId xmlns:a16="http://schemas.microsoft.com/office/drawing/2014/main" id="{0DF89A32-54DE-A043-B134-51AEBC40A21B}"/>
              </a:ext>
            </a:extLst>
          </p:cNvPr>
          <p:cNvGrpSpPr>
            <a:grpSpLocks/>
          </p:cNvGrpSpPr>
          <p:nvPr/>
        </p:nvGrpSpPr>
        <p:grpSpPr>
          <a:xfrm>
            <a:off x="4823552" y="5941788"/>
            <a:ext cx="2544896" cy="551087"/>
            <a:chOff x="1878951" y="5799081"/>
            <a:chExt cx="2544896" cy="551087"/>
          </a:xfrm>
        </p:grpSpPr>
        <p:pic>
          <p:nvPicPr>
            <p:cNvPr id="6" name="Immagine 5">
              <a:hlinkClick r:id="rId2"/>
              <a:extLst>
                <a:ext uri="{FF2B5EF4-FFF2-40B4-BE49-F238E27FC236}">
                  <a16:creationId xmlns:a16="http://schemas.microsoft.com/office/drawing/2014/main" id="{3160AAFB-BDA4-2243-8AF2-991DB23EF241}"/>
                </a:ext>
              </a:extLst>
            </p:cNvPr>
            <p:cNvPicPr>
              <a:picLocks noChangeAspect="1"/>
            </p:cNvPicPr>
            <p:nvPr/>
          </p:nvPicPr>
          <p:blipFill>
            <a:blip r:embed="rId3"/>
            <a:stretch>
              <a:fillRect/>
            </a:stretch>
          </p:blipFill>
          <p:spPr>
            <a:xfrm>
              <a:off x="2927030" y="5799081"/>
              <a:ext cx="448738" cy="408552"/>
            </a:xfrm>
            <a:prstGeom prst="rect">
              <a:avLst/>
            </a:prstGeom>
          </p:spPr>
        </p:pic>
        <p:sp>
          <p:nvSpPr>
            <p:cNvPr id="7" name="CasellaDiTesto 6">
              <a:extLst>
                <a:ext uri="{FF2B5EF4-FFF2-40B4-BE49-F238E27FC236}">
                  <a16:creationId xmlns:a16="http://schemas.microsoft.com/office/drawing/2014/main" id="{B93D530E-0C41-F248-8DD6-2E940ADCA38C}"/>
                </a:ext>
              </a:extLst>
            </p:cNvPr>
            <p:cNvSpPr txBox="1"/>
            <p:nvPr/>
          </p:nvSpPr>
          <p:spPr>
            <a:xfrm>
              <a:off x="1878951" y="6119336"/>
              <a:ext cx="2544896" cy="230832"/>
            </a:xfrm>
            <a:prstGeom prst="rect">
              <a:avLst/>
            </a:prstGeom>
            <a:noFill/>
          </p:spPr>
          <p:txBody>
            <a:bodyPr wrap="square" rtlCol="0">
              <a:spAutoFit/>
            </a:bodyPr>
            <a:lstStyle/>
            <a:p>
              <a:pPr algn="ctr"/>
              <a:r>
                <a:rPr lang="it-IT" sz="900" b="1" dirty="0">
                  <a:solidFill>
                    <a:srgbClr val="88A2D0"/>
                  </a:solidFill>
                  <a:latin typeface="Josefin Sans Std Light" panose="02000503000000020003" pitchFamily="2" charset="77"/>
                </a:rPr>
                <a:t>The Startup </a:t>
              </a:r>
              <a:r>
                <a:rPr lang="it-IT" sz="900" b="1" dirty="0" err="1">
                  <a:solidFill>
                    <a:srgbClr val="88A2D0"/>
                  </a:solidFill>
                  <a:latin typeface="Josefin Sans Std Light" panose="02000503000000020003" pitchFamily="2" charset="77"/>
                </a:rPr>
                <a:t>Lawyers</a:t>
              </a:r>
              <a:r>
                <a:rPr lang="it-IT" sz="900" b="1" dirty="0">
                  <a:solidFill>
                    <a:srgbClr val="88A2D0"/>
                  </a:solidFill>
                  <a:latin typeface="Josefin Sans Std Light" panose="02000503000000020003" pitchFamily="2" charset="77"/>
                </a:rPr>
                <a:t> </a:t>
              </a:r>
            </a:p>
          </p:txBody>
        </p:sp>
      </p:grpSp>
      <p:sp>
        <p:nvSpPr>
          <p:cNvPr id="8" name="Titolo 1">
            <a:extLst>
              <a:ext uri="{FF2B5EF4-FFF2-40B4-BE49-F238E27FC236}">
                <a16:creationId xmlns:a16="http://schemas.microsoft.com/office/drawing/2014/main" id="{8B57BC18-AA1D-4A41-86E7-6860EAD9151E}"/>
              </a:ext>
            </a:extLst>
          </p:cNvPr>
          <p:cNvSpPr>
            <a:spLocks noGrp="1"/>
          </p:cNvSpPr>
          <p:nvPr>
            <p:ph type="title"/>
          </p:nvPr>
        </p:nvSpPr>
        <p:spPr/>
        <p:txBody>
          <a:bodyPr>
            <a:normAutofit/>
          </a:bodyPr>
          <a:lstStyle/>
          <a:p>
            <a:r>
              <a:rPr lang="it-IT" sz="3200" b="1" dirty="0">
                <a:solidFill>
                  <a:srgbClr val="88A2D0"/>
                </a:solidFill>
              </a:rPr>
              <a:t>Regolamento 2018/302/UE sul cd. geo-</a:t>
            </a:r>
            <a:r>
              <a:rPr lang="it-IT" sz="3200" b="1" dirty="0" err="1">
                <a:solidFill>
                  <a:srgbClr val="88A2D0"/>
                </a:solidFill>
              </a:rPr>
              <a:t>blocking</a:t>
            </a:r>
            <a:r>
              <a:rPr lang="it-IT" sz="3200" b="1" dirty="0">
                <a:solidFill>
                  <a:srgbClr val="88A2D0"/>
                </a:solidFill>
              </a:rPr>
              <a:t> </a:t>
            </a:r>
          </a:p>
        </p:txBody>
      </p:sp>
      <p:sp>
        <p:nvSpPr>
          <p:cNvPr id="4" name="CasellaDiTesto 3">
            <a:extLst>
              <a:ext uri="{FF2B5EF4-FFF2-40B4-BE49-F238E27FC236}">
                <a16:creationId xmlns:a16="http://schemas.microsoft.com/office/drawing/2014/main" id="{5200BBE6-D23B-164C-BA7A-9D3E39D86866}"/>
              </a:ext>
            </a:extLst>
          </p:cNvPr>
          <p:cNvSpPr txBox="1"/>
          <p:nvPr/>
        </p:nvSpPr>
        <p:spPr>
          <a:xfrm>
            <a:off x="838200" y="2522863"/>
            <a:ext cx="5257800" cy="4062651"/>
          </a:xfrm>
          <a:prstGeom prst="rect">
            <a:avLst/>
          </a:prstGeom>
          <a:noFill/>
        </p:spPr>
        <p:txBody>
          <a:bodyPr wrap="square" rtlCol="0">
            <a:spAutoFit/>
          </a:bodyPr>
          <a:lstStyle/>
          <a:p>
            <a:r>
              <a:rPr lang="it-IT" sz="1600" dirty="0">
                <a:solidFill>
                  <a:srgbClr val="FF0000"/>
                </a:solidFill>
              </a:rPr>
              <a:t>COSA CAMBIA:</a:t>
            </a:r>
          </a:p>
          <a:p>
            <a:pPr marL="285750" lvl="0" indent="-285750">
              <a:buFont typeface="Arial" panose="020B0604020202020204" pitchFamily="34" charset="0"/>
              <a:buChar char="•"/>
            </a:pPr>
            <a:r>
              <a:rPr lang="it-IT" sz="1600" dirty="0"/>
              <a:t>tutte le versioni “nazionali” di un sito devono essere accessibili in tutta la UE (no blocchi)</a:t>
            </a:r>
          </a:p>
          <a:p>
            <a:pPr marL="285750" lvl="0" indent="-285750">
              <a:buFont typeface="Arial" panose="020B0604020202020204" pitchFamily="34" charset="0"/>
              <a:buChar char="•"/>
            </a:pPr>
            <a:r>
              <a:rPr lang="it-IT" sz="1600" dirty="0"/>
              <a:t>i clienti UE devono poter accedere a tutte le versioni “nazionali” di un determinato sito ed alle relative condizioni di vendita, prezzo e consegna (</a:t>
            </a:r>
            <a:r>
              <a:rPr lang="it-IT" sz="1600" dirty="0" err="1"/>
              <a:t>p.es</a:t>
            </a:r>
            <a:r>
              <a:rPr lang="it-IT" sz="1600" dirty="0"/>
              <a:t>. dall’Italia devo poter accedere a </a:t>
            </a:r>
            <a:r>
              <a:rPr lang="it-IT" sz="1600" dirty="0" err="1"/>
              <a:t>yoox.fr</a:t>
            </a:r>
            <a:r>
              <a:rPr lang="it-IT" sz="1600" dirty="0"/>
              <a:t> senza subire un </a:t>
            </a:r>
            <a:r>
              <a:rPr lang="it-IT" sz="1600" dirty="0" err="1"/>
              <a:t>reindirizzamento</a:t>
            </a:r>
            <a:r>
              <a:rPr lang="it-IT" sz="1600" dirty="0"/>
              <a:t> automatico a </a:t>
            </a:r>
            <a:r>
              <a:rPr lang="it-IT" sz="1600" dirty="0" err="1"/>
              <a:t>yoox.it</a:t>
            </a:r>
            <a:r>
              <a:rPr lang="it-IT" sz="1600" dirty="0"/>
              <a:t>)</a:t>
            </a:r>
          </a:p>
          <a:p>
            <a:pPr marL="285750" lvl="0" indent="-285750">
              <a:buFont typeface="Arial" panose="020B0604020202020204" pitchFamily="34" charset="0"/>
              <a:buChar char="•"/>
            </a:pPr>
            <a:r>
              <a:rPr lang="it-IT" sz="1600" dirty="0"/>
              <a:t>non posso, sullo stesso sito, imporre condizioni diverse a seconda della provenienza dei clienti</a:t>
            </a:r>
          </a:p>
          <a:p>
            <a:pPr marL="285750" lvl="0" indent="-285750">
              <a:buFont typeface="Arial" panose="020B0604020202020204" pitchFamily="34" charset="0"/>
              <a:buChar char="•"/>
            </a:pPr>
            <a:r>
              <a:rPr lang="it-IT" sz="1600" dirty="0"/>
              <a:t>se accetto un metodo di pagamento, non posso fare distinzioni a seconda della provenienza geografica dello specifico strumento di pagamento utilizzato (p. es. se è possibile pagare con bonifico, devo accettare bonifici anche se provengono da un conto ungherese).</a:t>
            </a:r>
          </a:p>
          <a:p>
            <a:endParaRPr lang="it-IT" dirty="0"/>
          </a:p>
        </p:txBody>
      </p:sp>
      <p:sp>
        <p:nvSpPr>
          <p:cNvPr id="9" name="CasellaDiTesto 8">
            <a:extLst>
              <a:ext uri="{FF2B5EF4-FFF2-40B4-BE49-F238E27FC236}">
                <a16:creationId xmlns:a16="http://schemas.microsoft.com/office/drawing/2014/main" id="{6652D0AC-40C6-854F-B622-1A9296314752}"/>
              </a:ext>
            </a:extLst>
          </p:cNvPr>
          <p:cNvSpPr txBox="1"/>
          <p:nvPr/>
        </p:nvSpPr>
        <p:spPr>
          <a:xfrm>
            <a:off x="6096000" y="2522863"/>
            <a:ext cx="5257800" cy="2585323"/>
          </a:xfrm>
          <a:prstGeom prst="rect">
            <a:avLst/>
          </a:prstGeom>
          <a:noFill/>
        </p:spPr>
        <p:txBody>
          <a:bodyPr wrap="square" rtlCol="0">
            <a:spAutoFit/>
          </a:bodyPr>
          <a:lstStyle/>
          <a:p>
            <a:r>
              <a:rPr lang="it-IT" sz="1600" dirty="0">
                <a:solidFill>
                  <a:srgbClr val="00B050"/>
                </a:solidFill>
              </a:rPr>
              <a:t>COSA NON CAMBIA:</a:t>
            </a:r>
          </a:p>
          <a:p>
            <a:pPr marL="285750" lvl="0" indent="-285750">
              <a:buFont typeface="Arial" panose="020B0604020202020204" pitchFamily="34" charset="0"/>
              <a:buChar char="•"/>
            </a:pPr>
            <a:r>
              <a:rPr lang="it-IT" sz="1600" dirty="0"/>
              <a:t>posso continuare a offrire condizioni di vendita diverse da paese a paese (p. es. promozioni limitate a un paese, prezzi diversificati sempreché non discriminatori)</a:t>
            </a:r>
          </a:p>
          <a:p>
            <a:pPr marL="285750" lvl="0" indent="-285750">
              <a:buFont typeface="Arial" panose="020B0604020202020204" pitchFamily="34" charset="0"/>
              <a:buChar char="•"/>
            </a:pPr>
            <a:r>
              <a:rPr lang="it-IT" sz="1600" dirty="0"/>
              <a:t>non sono obbligato ad offrire il servizio in tutti i territori della UE</a:t>
            </a:r>
          </a:p>
          <a:p>
            <a:pPr marL="285750" lvl="0" indent="-285750">
              <a:buFont typeface="Arial" panose="020B0604020202020204" pitchFamily="34" charset="0"/>
              <a:buChar char="•"/>
            </a:pPr>
            <a:r>
              <a:rPr lang="it-IT" sz="1600" dirty="0"/>
              <a:t>non sono obbligato a tradurre la documentazione legale (in primis CGC) relativa ad un paese nelle lingue di altri paesi</a:t>
            </a:r>
          </a:p>
          <a:p>
            <a:endParaRPr lang="it-IT" dirty="0"/>
          </a:p>
        </p:txBody>
      </p:sp>
    </p:spTree>
    <p:extLst>
      <p:ext uri="{BB962C8B-B14F-4D97-AF65-F5344CB8AC3E}">
        <p14:creationId xmlns:p14="http://schemas.microsoft.com/office/powerpoint/2010/main" val="727973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56B8448-1496-5749-94A0-41364DA1865B}"/>
              </a:ext>
            </a:extLst>
          </p:cNvPr>
          <p:cNvSpPr>
            <a:spLocks noGrp="1"/>
          </p:cNvSpPr>
          <p:nvPr>
            <p:ph idx="1"/>
          </p:nvPr>
        </p:nvSpPr>
        <p:spPr/>
        <p:txBody>
          <a:bodyPr/>
          <a:lstStyle/>
          <a:p>
            <a:pPr marL="0" indent="0">
              <a:buNone/>
            </a:pPr>
            <a:r>
              <a:rPr lang="it-IT" dirty="0"/>
              <a:t>ESEMPIO PRATICO:</a:t>
            </a:r>
          </a:p>
          <a:p>
            <a:pPr marL="0" indent="0">
              <a:buNone/>
            </a:pPr>
            <a:endParaRPr lang="it-IT" sz="2000" dirty="0"/>
          </a:p>
          <a:p>
            <a:pPr marL="0" indent="0">
              <a:buNone/>
            </a:pPr>
            <a:endParaRPr lang="it-IT" sz="2000" dirty="0"/>
          </a:p>
          <a:p>
            <a:pPr marL="0" indent="0">
              <a:buNone/>
            </a:pPr>
            <a:r>
              <a:rPr lang="it-IT" sz="2000" dirty="0"/>
              <a:t>Ho un negozio online di vino italiano in Italia ed in Francia, e decido di vendere lo stesso vino con un forte sconto sul negozio francese per far fronte alla concorrenza dei vini francesi. Stabilisco anche che il vino che vendo dal sito francese può essere recapitato solo ad un indirizzo sito in Francia. In base al regolamento posso farlo, ma devo garantire a un cliente italiano la possibilità di accedere al sito francese ed acquistare il vino a prezzo scontato indicando un indirizzo di consegna sito in Francia, nonostante l’indirizzo di fatturazione sia ubicato in Italia. </a:t>
            </a:r>
          </a:p>
          <a:p>
            <a:pPr marL="0" indent="0">
              <a:buNone/>
            </a:pPr>
            <a:endParaRPr lang="it-IT" dirty="0"/>
          </a:p>
        </p:txBody>
      </p:sp>
      <p:grpSp>
        <p:nvGrpSpPr>
          <p:cNvPr id="5" name="Gruppo 4">
            <a:extLst>
              <a:ext uri="{FF2B5EF4-FFF2-40B4-BE49-F238E27FC236}">
                <a16:creationId xmlns:a16="http://schemas.microsoft.com/office/drawing/2014/main" id="{193D50B8-F25E-1F4C-890F-7676FDE046D5}"/>
              </a:ext>
            </a:extLst>
          </p:cNvPr>
          <p:cNvGrpSpPr>
            <a:grpSpLocks/>
          </p:cNvGrpSpPr>
          <p:nvPr/>
        </p:nvGrpSpPr>
        <p:grpSpPr>
          <a:xfrm>
            <a:off x="4823552" y="5941788"/>
            <a:ext cx="2544896" cy="551087"/>
            <a:chOff x="1878951" y="5799081"/>
            <a:chExt cx="2544896" cy="551087"/>
          </a:xfrm>
        </p:grpSpPr>
        <p:pic>
          <p:nvPicPr>
            <p:cNvPr id="6" name="Immagine 5">
              <a:hlinkClick r:id="rId2"/>
              <a:extLst>
                <a:ext uri="{FF2B5EF4-FFF2-40B4-BE49-F238E27FC236}">
                  <a16:creationId xmlns:a16="http://schemas.microsoft.com/office/drawing/2014/main" id="{FDE53B69-6A5F-9549-A11B-78AA0E106577}"/>
                </a:ext>
              </a:extLst>
            </p:cNvPr>
            <p:cNvPicPr>
              <a:picLocks noChangeAspect="1"/>
            </p:cNvPicPr>
            <p:nvPr/>
          </p:nvPicPr>
          <p:blipFill>
            <a:blip r:embed="rId3"/>
            <a:stretch>
              <a:fillRect/>
            </a:stretch>
          </p:blipFill>
          <p:spPr>
            <a:xfrm>
              <a:off x="2927030" y="5799081"/>
              <a:ext cx="448738" cy="408552"/>
            </a:xfrm>
            <a:prstGeom prst="rect">
              <a:avLst/>
            </a:prstGeom>
          </p:spPr>
        </p:pic>
        <p:sp>
          <p:nvSpPr>
            <p:cNvPr id="7" name="CasellaDiTesto 6">
              <a:extLst>
                <a:ext uri="{FF2B5EF4-FFF2-40B4-BE49-F238E27FC236}">
                  <a16:creationId xmlns:a16="http://schemas.microsoft.com/office/drawing/2014/main" id="{DEEF767A-C463-AC41-BF47-64BBA865766B}"/>
                </a:ext>
              </a:extLst>
            </p:cNvPr>
            <p:cNvSpPr txBox="1"/>
            <p:nvPr/>
          </p:nvSpPr>
          <p:spPr>
            <a:xfrm>
              <a:off x="1878951" y="6119336"/>
              <a:ext cx="2544896" cy="230832"/>
            </a:xfrm>
            <a:prstGeom prst="rect">
              <a:avLst/>
            </a:prstGeom>
            <a:noFill/>
          </p:spPr>
          <p:txBody>
            <a:bodyPr wrap="square" rtlCol="0">
              <a:spAutoFit/>
            </a:bodyPr>
            <a:lstStyle/>
            <a:p>
              <a:pPr algn="ctr"/>
              <a:r>
                <a:rPr lang="it-IT" sz="900" b="1" dirty="0">
                  <a:solidFill>
                    <a:srgbClr val="88A2D0"/>
                  </a:solidFill>
                  <a:latin typeface="Josefin Sans Std Light" panose="02000503000000020003" pitchFamily="2" charset="77"/>
                </a:rPr>
                <a:t>The Startup </a:t>
              </a:r>
              <a:r>
                <a:rPr lang="it-IT" sz="900" b="1" dirty="0" err="1">
                  <a:solidFill>
                    <a:srgbClr val="88A2D0"/>
                  </a:solidFill>
                  <a:latin typeface="Josefin Sans Std Light" panose="02000503000000020003" pitchFamily="2" charset="77"/>
                </a:rPr>
                <a:t>Lawyers</a:t>
              </a:r>
              <a:r>
                <a:rPr lang="it-IT" sz="900" b="1" dirty="0">
                  <a:solidFill>
                    <a:srgbClr val="88A2D0"/>
                  </a:solidFill>
                  <a:latin typeface="Josefin Sans Std Light" panose="02000503000000020003" pitchFamily="2" charset="77"/>
                </a:rPr>
                <a:t> </a:t>
              </a:r>
            </a:p>
          </p:txBody>
        </p:sp>
      </p:grpSp>
      <p:sp>
        <p:nvSpPr>
          <p:cNvPr id="8" name="Titolo 1">
            <a:extLst>
              <a:ext uri="{FF2B5EF4-FFF2-40B4-BE49-F238E27FC236}">
                <a16:creationId xmlns:a16="http://schemas.microsoft.com/office/drawing/2014/main" id="{F2390B83-C955-0440-8ED1-FE52BA85DFC7}"/>
              </a:ext>
            </a:extLst>
          </p:cNvPr>
          <p:cNvSpPr>
            <a:spLocks noGrp="1"/>
          </p:cNvSpPr>
          <p:nvPr>
            <p:ph type="title"/>
          </p:nvPr>
        </p:nvSpPr>
        <p:spPr/>
        <p:txBody>
          <a:bodyPr>
            <a:normAutofit/>
          </a:bodyPr>
          <a:lstStyle/>
          <a:p>
            <a:r>
              <a:rPr lang="it-IT" sz="3200" b="1" dirty="0">
                <a:solidFill>
                  <a:srgbClr val="88A2D0"/>
                </a:solidFill>
              </a:rPr>
              <a:t>Regolamento 2018/302/UE sul cd. geo-</a:t>
            </a:r>
            <a:r>
              <a:rPr lang="it-IT" sz="3200" b="1" dirty="0" err="1">
                <a:solidFill>
                  <a:srgbClr val="88A2D0"/>
                </a:solidFill>
              </a:rPr>
              <a:t>blocking</a:t>
            </a:r>
            <a:r>
              <a:rPr lang="it-IT" sz="3200" b="1" dirty="0">
                <a:solidFill>
                  <a:srgbClr val="88A2D0"/>
                </a:solidFill>
              </a:rPr>
              <a:t> </a:t>
            </a:r>
          </a:p>
        </p:txBody>
      </p:sp>
    </p:spTree>
    <p:extLst>
      <p:ext uri="{BB962C8B-B14F-4D97-AF65-F5344CB8AC3E}">
        <p14:creationId xmlns:p14="http://schemas.microsoft.com/office/powerpoint/2010/main" val="574512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521D1F5-CDDA-5249-8CFA-9063DB2AB8D5}"/>
              </a:ext>
            </a:extLst>
          </p:cNvPr>
          <p:cNvSpPr>
            <a:spLocks noGrp="1"/>
          </p:cNvSpPr>
          <p:nvPr>
            <p:ph idx="1"/>
          </p:nvPr>
        </p:nvSpPr>
        <p:spPr/>
        <p:txBody>
          <a:bodyPr>
            <a:normAutofit/>
          </a:bodyPr>
          <a:lstStyle/>
          <a:p>
            <a:pPr marL="0" indent="0">
              <a:buNone/>
            </a:pPr>
            <a:r>
              <a:rPr lang="it-IT" sz="2200" dirty="0"/>
              <a:t>Ma è proprio necessario stabilire una “presenza fisica” (o meglio: un’entità legale) nel mercato estero, per svolgere un’attività di e-commerce? </a:t>
            </a:r>
          </a:p>
          <a:p>
            <a:pPr marL="0" indent="0">
              <a:buNone/>
            </a:pPr>
            <a:r>
              <a:rPr lang="it-IT" sz="2200" dirty="0"/>
              <a:t>In linea di massima, direi di no. Però ci sono alcune circostanze che possono renderlo preferibile (a volte – rarissimamente – addirittura necessario), come:</a:t>
            </a:r>
          </a:p>
          <a:p>
            <a:pPr lvl="1"/>
            <a:r>
              <a:rPr lang="it-IT" sz="2200" dirty="0"/>
              <a:t>assumere dipendenti </a:t>
            </a:r>
          </a:p>
          <a:p>
            <a:pPr lvl="1"/>
            <a:r>
              <a:rPr lang="it-IT" sz="2200" dirty="0"/>
              <a:t>svolgere attività soggette a sorveglianza o autorizzazione</a:t>
            </a:r>
          </a:p>
          <a:p>
            <a:pPr lvl="1"/>
            <a:r>
              <a:rPr lang="it-IT" sz="2200" dirty="0"/>
              <a:t>svolgere attività che richiedono lo sdoganamento della merce (p. es. vino)</a:t>
            </a:r>
          </a:p>
          <a:p>
            <a:pPr lvl="1"/>
            <a:r>
              <a:rPr lang="it-IT" sz="2200" dirty="0"/>
              <a:t>presentarsi sul mercato con una forma sociale “nazionale”</a:t>
            </a:r>
          </a:p>
          <a:p>
            <a:pPr lvl="1"/>
            <a:r>
              <a:rPr lang="it-IT" sz="2200" dirty="0"/>
              <a:t>ottenere determinati finanziamenti o bandi</a:t>
            </a:r>
          </a:p>
          <a:p>
            <a:pPr lvl="1"/>
            <a:r>
              <a:rPr lang="it-IT" sz="2200" dirty="0"/>
              <a:t>evitare certe inefficienze legate alla fiscalità internazionale</a:t>
            </a:r>
          </a:p>
          <a:p>
            <a:pPr marL="0" indent="0">
              <a:buNone/>
            </a:pPr>
            <a:endParaRPr lang="it-IT" dirty="0"/>
          </a:p>
        </p:txBody>
      </p:sp>
      <p:grpSp>
        <p:nvGrpSpPr>
          <p:cNvPr id="5" name="Gruppo 4">
            <a:extLst>
              <a:ext uri="{FF2B5EF4-FFF2-40B4-BE49-F238E27FC236}">
                <a16:creationId xmlns:a16="http://schemas.microsoft.com/office/drawing/2014/main" id="{A102B5D8-0453-A340-A0B8-752F0F79EAC0}"/>
              </a:ext>
            </a:extLst>
          </p:cNvPr>
          <p:cNvGrpSpPr>
            <a:grpSpLocks/>
          </p:cNvGrpSpPr>
          <p:nvPr/>
        </p:nvGrpSpPr>
        <p:grpSpPr>
          <a:xfrm>
            <a:off x="4823552" y="5941788"/>
            <a:ext cx="2544896" cy="551087"/>
            <a:chOff x="1878951" y="5799081"/>
            <a:chExt cx="2544896" cy="551087"/>
          </a:xfrm>
        </p:grpSpPr>
        <p:pic>
          <p:nvPicPr>
            <p:cNvPr id="6" name="Immagine 5">
              <a:hlinkClick r:id="rId2"/>
              <a:extLst>
                <a:ext uri="{FF2B5EF4-FFF2-40B4-BE49-F238E27FC236}">
                  <a16:creationId xmlns:a16="http://schemas.microsoft.com/office/drawing/2014/main" id="{AF5CBFB3-11BB-6B4F-947E-0E910F2B55A0}"/>
                </a:ext>
              </a:extLst>
            </p:cNvPr>
            <p:cNvPicPr>
              <a:picLocks noChangeAspect="1"/>
            </p:cNvPicPr>
            <p:nvPr/>
          </p:nvPicPr>
          <p:blipFill>
            <a:blip r:embed="rId3"/>
            <a:stretch>
              <a:fillRect/>
            </a:stretch>
          </p:blipFill>
          <p:spPr>
            <a:xfrm>
              <a:off x="2927030" y="5799081"/>
              <a:ext cx="448738" cy="408552"/>
            </a:xfrm>
            <a:prstGeom prst="rect">
              <a:avLst/>
            </a:prstGeom>
          </p:spPr>
        </p:pic>
        <p:sp>
          <p:nvSpPr>
            <p:cNvPr id="7" name="CasellaDiTesto 6">
              <a:extLst>
                <a:ext uri="{FF2B5EF4-FFF2-40B4-BE49-F238E27FC236}">
                  <a16:creationId xmlns:a16="http://schemas.microsoft.com/office/drawing/2014/main" id="{E8064835-54A7-3749-9885-176386F12F02}"/>
                </a:ext>
              </a:extLst>
            </p:cNvPr>
            <p:cNvSpPr txBox="1"/>
            <p:nvPr/>
          </p:nvSpPr>
          <p:spPr>
            <a:xfrm>
              <a:off x="1878951" y="6119336"/>
              <a:ext cx="2544896" cy="230832"/>
            </a:xfrm>
            <a:prstGeom prst="rect">
              <a:avLst/>
            </a:prstGeom>
            <a:noFill/>
          </p:spPr>
          <p:txBody>
            <a:bodyPr wrap="square" rtlCol="0">
              <a:spAutoFit/>
            </a:bodyPr>
            <a:lstStyle/>
            <a:p>
              <a:pPr algn="ctr"/>
              <a:r>
                <a:rPr lang="it-IT" sz="900" b="1" dirty="0">
                  <a:solidFill>
                    <a:srgbClr val="88A2D0"/>
                  </a:solidFill>
                  <a:latin typeface="Josefin Sans Std Light" panose="02000503000000020003" pitchFamily="2" charset="77"/>
                </a:rPr>
                <a:t>The Startup </a:t>
              </a:r>
              <a:r>
                <a:rPr lang="it-IT" sz="900" b="1" dirty="0" err="1">
                  <a:solidFill>
                    <a:srgbClr val="88A2D0"/>
                  </a:solidFill>
                  <a:latin typeface="Josefin Sans Std Light" panose="02000503000000020003" pitchFamily="2" charset="77"/>
                </a:rPr>
                <a:t>Lawyers</a:t>
              </a:r>
              <a:r>
                <a:rPr lang="it-IT" sz="900" b="1" dirty="0">
                  <a:solidFill>
                    <a:srgbClr val="88A2D0"/>
                  </a:solidFill>
                  <a:latin typeface="Josefin Sans Std Light" panose="02000503000000020003" pitchFamily="2" charset="77"/>
                </a:rPr>
                <a:t> </a:t>
              </a:r>
            </a:p>
          </p:txBody>
        </p:sp>
      </p:grpSp>
      <p:sp>
        <p:nvSpPr>
          <p:cNvPr id="8" name="Titolo 1">
            <a:extLst>
              <a:ext uri="{FF2B5EF4-FFF2-40B4-BE49-F238E27FC236}">
                <a16:creationId xmlns:a16="http://schemas.microsoft.com/office/drawing/2014/main" id="{F8DA2E00-FF7C-F04A-81E0-729E67F4C031}"/>
              </a:ext>
            </a:extLst>
          </p:cNvPr>
          <p:cNvSpPr>
            <a:spLocks noGrp="1"/>
          </p:cNvSpPr>
          <p:nvPr>
            <p:ph type="title"/>
          </p:nvPr>
        </p:nvSpPr>
        <p:spPr/>
        <p:txBody>
          <a:bodyPr>
            <a:normAutofit/>
          </a:bodyPr>
          <a:lstStyle/>
          <a:p>
            <a:r>
              <a:rPr lang="it-IT" sz="3200" b="1" dirty="0">
                <a:solidFill>
                  <a:srgbClr val="88A2D0"/>
                </a:solidFill>
              </a:rPr>
              <a:t>Presenza nel mercato estero: succursali, controllate</a:t>
            </a:r>
          </a:p>
        </p:txBody>
      </p:sp>
    </p:spTree>
    <p:extLst>
      <p:ext uri="{BB962C8B-B14F-4D97-AF65-F5344CB8AC3E}">
        <p14:creationId xmlns:p14="http://schemas.microsoft.com/office/powerpoint/2010/main" val="3526623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521D1F5-CDDA-5249-8CFA-9063DB2AB8D5}"/>
              </a:ext>
            </a:extLst>
          </p:cNvPr>
          <p:cNvSpPr>
            <a:spLocks noGrp="1"/>
          </p:cNvSpPr>
          <p:nvPr>
            <p:ph idx="1"/>
          </p:nvPr>
        </p:nvSpPr>
        <p:spPr/>
        <p:txBody>
          <a:bodyPr>
            <a:normAutofit fontScale="92500" lnSpcReduction="10000"/>
          </a:bodyPr>
          <a:lstStyle/>
          <a:p>
            <a:pPr marL="0" indent="0">
              <a:buNone/>
            </a:pPr>
            <a:r>
              <a:rPr lang="it-IT" dirty="0"/>
              <a:t>BASE GIURIDICA: LIBERTA’ DI STABILIMENTO</a:t>
            </a:r>
          </a:p>
          <a:p>
            <a:pPr marL="0" indent="0">
              <a:buNone/>
            </a:pPr>
            <a:endParaRPr lang="it-IT" dirty="0"/>
          </a:p>
          <a:p>
            <a:pPr marL="0" indent="0">
              <a:buNone/>
            </a:pPr>
            <a:r>
              <a:rPr lang="it-IT" sz="2400" b="1" i="1" dirty="0"/>
              <a:t>Articolo 49</a:t>
            </a:r>
          </a:p>
          <a:p>
            <a:pPr marL="0" indent="0">
              <a:buNone/>
            </a:pPr>
            <a:r>
              <a:rPr lang="it-IT" sz="2400" i="1" dirty="0"/>
              <a:t>(ex articolo 43 del TCE)</a:t>
            </a:r>
          </a:p>
          <a:p>
            <a:pPr marL="0" indent="0">
              <a:buNone/>
            </a:pPr>
            <a:r>
              <a:rPr lang="it-IT" sz="2400" i="1" dirty="0"/>
              <a:t>Nel quadro delle disposizioni che seguono, le restrizioni alla libertà di stabilimento dei cittadini di uno Stato membro nel territorio di un altro Stato membro vengono vietate. Tale divieto si estende altresì alle restrizioni relative all'apertura di agenzie, succursali o filiali, da parte dei cittadini di uno Stato membro stabiliti sul territorio di un altro Stato membro.</a:t>
            </a:r>
          </a:p>
          <a:p>
            <a:pPr marL="0" indent="0">
              <a:buNone/>
            </a:pPr>
            <a:r>
              <a:rPr lang="it-IT" sz="2400" i="1" dirty="0"/>
              <a:t>La libertà di stabilimento importa l'accesso alle attività autonome e al loro esercizio, nonché la costituzione e la gestione di imprese e in particolare di società ai sensi dell'articolo 54, secondo comma, alle condizioni definite dalla legislazione del paese di stabilimento nei confronti dei propri cittadini, fatte salve le disposizioni del capo relativo ai capitali.</a:t>
            </a:r>
          </a:p>
          <a:p>
            <a:pPr marL="0" indent="0">
              <a:buNone/>
            </a:pPr>
            <a:endParaRPr lang="it-IT" dirty="0"/>
          </a:p>
        </p:txBody>
      </p:sp>
      <p:grpSp>
        <p:nvGrpSpPr>
          <p:cNvPr id="5" name="Gruppo 4">
            <a:extLst>
              <a:ext uri="{FF2B5EF4-FFF2-40B4-BE49-F238E27FC236}">
                <a16:creationId xmlns:a16="http://schemas.microsoft.com/office/drawing/2014/main" id="{A102B5D8-0453-A340-A0B8-752F0F79EAC0}"/>
              </a:ext>
            </a:extLst>
          </p:cNvPr>
          <p:cNvGrpSpPr>
            <a:grpSpLocks/>
          </p:cNvGrpSpPr>
          <p:nvPr/>
        </p:nvGrpSpPr>
        <p:grpSpPr>
          <a:xfrm>
            <a:off x="4823552" y="5941788"/>
            <a:ext cx="2544896" cy="551087"/>
            <a:chOff x="1878951" y="5799081"/>
            <a:chExt cx="2544896" cy="551087"/>
          </a:xfrm>
        </p:grpSpPr>
        <p:pic>
          <p:nvPicPr>
            <p:cNvPr id="6" name="Immagine 5">
              <a:hlinkClick r:id="rId2"/>
              <a:extLst>
                <a:ext uri="{FF2B5EF4-FFF2-40B4-BE49-F238E27FC236}">
                  <a16:creationId xmlns:a16="http://schemas.microsoft.com/office/drawing/2014/main" id="{AF5CBFB3-11BB-6B4F-947E-0E910F2B55A0}"/>
                </a:ext>
              </a:extLst>
            </p:cNvPr>
            <p:cNvPicPr>
              <a:picLocks noChangeAspect="1"/>
            </p:cNvPicPr>
            <p:nvPr/>
          </p:nvPicPr>
          <p:blipFill>
            <a:blip r:embed="rId3"/>
            <a:stretch>
              <a:fillRect/>
            </a:stretch>
          </p:blipFill>
          <p:spPr>
            <a:xfrm>
              <a:off x="2927030" y="5799081"/>
              <a:ext cx="448738" cy="408552"/>
            </a:xfrm>
            <a:prstGeom prst="rect">
              <a:avLst/>
            </a:prstGeom>
          </p:spPr>
        </p:pic>
        <p:sp>
          <p:nvSpPr>
            <p:cNvPr id="7" name="CasellaDiTesto 6">
              <a:extLst>
                <a:ext uri="{FF2B5EF4-FFF2-40B4-BE49-F238E27FC236}">
                  <a16:creationId xmlns:a16="http://schemas.microsoft.com/office/drawing/2014/main" id="{E8064835-54A7-3749-9885-176386F12F02}"/>
                </a:ext>
              </a:extLst>
            </p:cNvPr>
            <p:cNvSpPr txBox="1"/>
            <p:nvPr/>
          </p:nvSpPr>
          <p:spPr>
            <a:xfrm>
              <a:off x="1878951" y="6119336"/>
              <a:ext cx="2544896" cy="230832"/>
            </a:xfrm>
            <a:prstGeom prst="rect">
              <a:avLst/>
            </a:prstGeom>
            <a:noFill/>
          </p:spPr>
          <p:txBody>
            <a:bodyPr wrap="square" rtlCol="0">
              <a:spAutoFit/>
            </a:bodyPr>
            <a:lstStyle/>
            <a:p>
              <a:pPr algn="ctr"/>
              <a:r>
                <a:rPr lang="it-IT" sz="900" b="1" dirty="0">
                  <a:solidFill>
                    <a:srgbClr val="88A2D0"/>
                  </a:solidFill>
                  <a:latin typeface="Josefin Sans Std Light" panose="02000503000000020003" pitchFamily="2" charset="77"/>
                </a:rPr>
                <a:t>The Startup </a:t>
              </a:r>
              <a:r>
                <a:rPr lang="it-IT" sz="900" b="1" dirty="0" err="1">
                  <a:solidFill>
                    <a:srgbClr val="88A2D0"/>
                  </a:solidFill>
                  <a:latin typeface="Josefin Sans Std Light" panose="02000503000000020003" pitchFamily="2" charset="77"/>
                </a:rPr>
                <a:t>Lawyers</a:t>
              </a:r>
              <a:r>
                <a:rPr lang="it-IT" sz="900" b="1" dirty="0">
                  <a:solidFill>
                    <a:srgbClr val="88A2D0"/>
                  </a:solidFill>
                  <a:latin typeface="Josefin Sans Std Light" panose="02000503000000020003" pitchFamily="2" charset="77"/>
                </a:rPr>
                <a:t> </a:t>
              </a:r>
            </a:p>
          </p:txBody>
        </p:sp>
      </p:grpSp>
      <p:sp>
        <p:nvSpPr>
          <p:cNvPr id="8" name="Titolo 1">
            <a:extLst>
              <a:ext uri="{FF2B5EF4-FFF2-40B4-BE49-F238E27FC236}">
                <a16:creationId xmlns:a16="http://schemas.microsoft.com/office/drawing/2014/main" id="{2C3062DA-FF49-ED43-8A44-3296606C9CBD}"/>
              </a:ext>
            </a:extLst>
          </p:cNvPr>
          <p:cNvSpPr>
            <a:spLocks noGrp="1"/>
          </p:cNvSpPr>
          <p:nvPr>
            <p:ph type="title"/>
          </p:nvPr>
        </p:nvSpPr>
        <p:spPr/>
        <p:txBody>
          <a:bodyPr>
            <a:normAutofit/>
          </a:bodyPr>
          <a:lstStyle/>
          <a:p>
            <a:r>
              <a:rPr lang="it-IT" sz="3200" b="1" dirty="0">
                <a:solidFill>
                  <a:srgbClr val="88A2D0"/>
                </a:solidFill>
              </a:rPr>
              <a:t>Presenza nel mercato estero: succursali, controllate</a:t>
            </a:r>
          </a:p>
        </p:txBody>
      </p:sp>
    </p:spTree>
    <p:extLst>
      <p:ext uri="{BB962C8B-B14F-4D97-AF65-F5344CB8AC3E}">
        <p14:creationId xmlns:p14="http://schemas.microsoft.com/office/powerpoint/2010/main" val="7455323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po 4">
            <a:extLst>
              <a:ext uri="{FF2B5EF4-FFF2-40B4-BE49-F238E27FC236}">
                <a16:creationId xmlns:a16="http://schemas.microsoft.com/office/drawing/2014/main" id="{A102B5D8-0453-A340-A0B8-752F0F79EAC0}"/>
              </a:ext>
            </a:extLst>
          </p:cNvPr>
          <p:cNvGrpSpPr>
            <a:grpSpLocks/>
          </p:cNvGrpSpPr>
          <p:nvPr/>
        </p:nvGrpSpPr>
        <p:grpSpPr>
          <a:xfrm>
            <a:off x="4823552" y="5941788"/>
            <a:ext cx="2544896" cy="551087"/>
            <a:chOff x="1878951" y="5799081"/>
            <a:chExt cx="2544896" cy="551087"/>
          </a:xfrm>
        </p:grpSpPr>
        <p:pic>
          <p:nvPicPr>
            <p:cNvPr id="6" name="Immagine 5">
              <a:hlinkClick r:id="rId2"/>
              <a:extLst>
                <a:ext uri="{FF2B5EF4-FFF2-40B4-BE49-F238E27FC236}">
                  <a16:creationId xmlns:a16="http://schemas.microsoft.com/office/drawing/2014/main" id="{AF5CBFB3-11BB-6B4F-947E-0E910F2B55A0}"/>
                </a:ext>
              </a:extLst>
            </p:cNvPr>
            <p:cNvPicPr>
              <a:picLocks noChangeAspect="1"/>
            </p:cNvPicPr>
            <p:nvPr/>
          </p:nvPicPr>
          <p:blipFill>
            <a:blip r:embed="rId3"/>
            <a:stretch>
              <a:fillRect/>
            </a:stretch>
          </p:blipFill>
          <p:spPr>
            <a:xfrm>
              <a:off x="2927030" y="5799081"/>
              <a:ext cx="448738" cy="408552"/>
            </a:xfrm>
            <a:prstGeom prst="rect">
              <a:avLst/>
            </a:prstGeom>
          </p:spPr>
        </p:pic>
        <p:sp>
          <p:nvSpPr>
            <p:cNvPr id="7" name="CasellaDiTesto 6">
              <a:extLst>
                <a:ext uri="{FF2B5EF4-FFF2-40B4-BE49-F238E27FC236}">
                  <a16:creationId xmlns:a16="http://schemas.microsoft.com/office/drawing/2014/main" id="{E8064835-54A7-3749-9885-176386F12F02}"/>
                </a:ext>
              </a:extLst>
            </p:cNvPr>
            <p:cNvSpPr txBox="1"/>
            <p:nvPr/>
          </p:nvSpPr>
          <p:spPr>
            <a:xfrm>
              <a:off x="1878951" y="6119336"/>
              <a:ext cx="2544896" cy="230832"/>
            </a:xfrm>
            <a:prstGeom prst="rect">
              <a:avLst/>
            </a:prstGeom>
            <a:noFill/>
          </p:spPr>
          <p:txBody>
            <a:bodyPr wrap="square" rtlCol="0">
              <a:spAutoFit/>
            </a:bodyPr>
            <a:lstStyle/>
            <a:p>
              <a:pPr algn="ctr"/>
              <a:r>
                <a:rPr lang="it-IT" sz="900" b="1" dirty="0">
                  <a:solidFill>
                    <a:srgbClr val="88A2D0"/>
                  </a:solidFill>
                  <a:latin typeface="Josefin Sans Std Light" panose="02000503000000020003" pitchFamily="2" charset="77"/>
                </a:rPr>
                <a:t>The Startup </a:t>
              </a:r>
              <a:r>
                <a:rPr lang="it-IT" sz="900" b="1" dirty="0" err="1">
                  <a:solidFill>
                    <a:srgbClr val="88A2D0"/>
                  </a:solidFill>
                  <a:latin typeface="Josefin Sans Std Light" panose="02000503000000020003" pitchFamily="2" charset="77"/>
                </a:rPr>
                <a:t>Lawyers</a:t>
              </a:r>
              <a:r>
                <a:rPr lang="it-IT" sz="900" b="1" dirty="0">
                  <a:solidFill>
                    <a:srgbClr val="88A2D0"/>
                  </a:solidFill>
                  <a:latin typeface="Josefin Sans Std Light" panose="02000503000000020003" pitchFamily="2" charset="77"/>
                </a:rPr>
                <a:t> </a:t>
              </a:r>
            </a:p>
          </p:txBody>
        </p:sp>
      </p:grpSp>
      <p:sp>
        <p:nvSpPr>
          <p:cNvPr id="4" name="Segnaposto contenuto 3">
            <a:extLst>
              <a:ext uri="{FF2B5EF4-FFF2-40B4-BE49-F238E27FC236}">
                <a16:creationId xmlns:a16="http://schemas.microsoft.com/office/drawing/2014/main" id="{45B5E45D-2FBC-2E43-B252-6229DB1630E7}"/>
              </a:ext>
            </a:extLst>
          </p:cNvPr>
          <p:cNvSpPr>
            <a:spLocks noGrp="1"/>
          </p:cNvSpPr>
          <p:nvPr>
            <p:ph idx="1"/>
          </p:nvPr>
        </p:nvSpPr>
        <p:spPr/>
        <p:txBody>
          <a:bodyPr/>
          <a:lstStyle/>
          <a:p>
            <a:pPr marL="0" indent="0">
              <a:buNone/>
            </a:pPr>
            <a:endParaRPr lang="it-IT" dirty="0"/>
          </a:p>
          <a:p>
            <a:pPr marL="0" indent="0">
              <a:buNone/>
            </a:pPr>
            <a:endParaRPr lang="it-IT" dirty="0"/>
          </a:p>
          <a:p>
            <a:pPr marL="0" indent="0">
              <a:buNone/>
            </a:pPr>
            <a:r>
              <a:rPr lang="it-IT" dirty="0"/>
              <a:t>Nella prassi, che varia da paese a paese (le indicazioni seguenti sono generalizzate e potrebbero non rispecchiare la prassi di tutti gli stati membri), si possono individuare fondamentalmente tre forme di stabilimento.</a:t>
            </a:r>
          </a:p>
          <a:p>
            <a:pPr marL="0" indent="0">
              <a:buNone/>
            </a:pPr>
            <a:endParaRPr lang="it-IT" dirty="0"/>
          </a:p>
        </p:txBody>
      </p:sp>
      <p:sp>
        <p:nvSpPr>
          <p:cNvPr id="11" name="Titolo 1">
            <a:extLst>
              <a:ext uri="{FF2B5EF4-FFF2-40B4-BE49-F238E27FC236}">
                <a16:creationId xmlns:a16="http://schemas.microsoft.com/office/drawing/2014/main" id="{E89FC2F3-3D8B-3C42-B29F-C7CEACED0E7A}"/>
              </a:ext>
            </a:extLst>
          </p:cNvPr>
          <p:cNvSpPr>
            <a:spLocks noGrp="1"/>
          </p:cNvSpPr>
          <p:nvPr>
            <p:ph type="title"/>
          </p:nvPr>
        </p:nvSpPr>
        <p:spPr/>
        <p:txBody>
          <a:bodyPr>
            <a:normAutofit/>
          </a:bodyPr>
          <a:lstStyle/>
          <a:p>
            <a:r>
              <a:rPr lang="it-IT" sz="3200" b="1" dirty="0">
                <a:solidFill>
                  <a:srgbClr val="88A2D0"/>
                </a:solidFill>
              </a:rPr>
              <a:t>Presenza nel mercato estero: succursali, controllate</a:t>
            </a:r>
          </a:p>
        </p:txBody>
      </p:sp>
    </p:spTree>
    <p:extLst>
      <p:ext uri="{BB962C8B-B14F-4D97-AF65-F5344CB8AC3E}">
        <p14:creationId xmlns:p14="http://schemas.microsoft.com/office/powerpoint/2010/main" val="17664024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po 4">
            <a:extLst>
              <a:ext uri="{FF2B5EF4-FFF2-40B4-BE49-F238E27FC236}">
                <a16:creationId xmlns:a16="http://schemas.microsoft.com/office/drawing/2014/main" id="{A102B5D8-0453-A340-A0B8-752F0F79EAC0}"/>
              </a:ext>
            </a:extLst>
          </p:cNvPr>
          <p:cNvGrpSpPr>
            <a:grpSpLocks/>
          </p:cNvGrpSpPr>
          <p:nvPr/>
        </p:nvGrpSpPr>
        <p:grpSpPr>
          <a:xfrm>
            <a:off x="4823552" y="5941788"/>
            <a:ext cx="2544896" cy="551087"/>
            <a:chOff x="1878951" y="5799081"/>
            <a:chExt cx="2544896" cy="551087"/>
          </a:xfrm>
        </p:grpSpPr>
        <p:pic>
          <p:nvPicPr>
            <p:cNvPr id="6" name="Immagine 5">
              <a:hlinkClick r:id="rId2"/>
              <a:extLst>
                <a:ext uri="{FF2B5EF4-FFF2-40B4-BE49-F238E27FC236}">
                  <a16:creationId xmlns:a16="http://schemas.microsoft.com/office/drawing/2014/main" id="{AF5CBFB3-11BB-6B4F-947E-0E910F2B55A0}"/>
                </a:ext>
              </a:extLst>
            </p:cNvPr>
            <p:cNvPicPr>
              <a:picLocks noChangeAspect="1"/>
            </p:cNvPicPr>
            <p:nvPr/>
          </p:nvPicPr>
          <p:blipFill>
            <a:blip r:embed="rId3"/>
            <a:stretch>
              <a:fillRect/>
            </a:stretch>
          </p:blipFill>
          <p:spPr>
            <a:xfrm>
              <a:off x="2927030" y="5799081"/>
              <a:ext cx="448738" cy="408552"/>
            </a:xfrm>
            <a:prstGeom prst="rect">
              <a:avLst/>
            </a:prstGeom>
          </p:spPr>
        </p:pic>
        <p:sp>
          <p:nvSpPr>
            <p:cNvPr id="7" name="CasellaDiTesto 6">
              <a:extLst>
                <a:ext uri="{FF2B5EF4-FFF2-40B4-BE49-F238E27FC236}">
                  <a16:creationId xmlns:a16="http://schemas.microsoft.com/office/drawing/2014/main" id="{E8064835-54A7-3749-9885-176386F12F02}"/>
                </a:ext>
              </a:extLst>
            </p:cNvPr>
            <p:cNvSpPr txBox="1"/>
            <p:nvPr/>
          </p:nvSpPr>
          <p:spPr>
            <a:xfrm>
              <a:off x="1878951" y="6119336"/>
              <a:ext cx="2544896" cy="230832"/>
            </a:xfrm>
            <a:prstGeom prst="rect">
              <a:avLst/>
            </a:prstGeom>
            <a:noFill/>
          </p:spPr>
          <p:txBody>
            <a:bodyPr wrap="square" rtlCol="0">
              <a:spAutoFit/>
            </a:bodyPr>
            <a:lstStyle/>
            <a:p>
              <a:pPr algn="ctr"/>
              <a:r>
                <a:rPr lang="it-IT" sz="900" b="1" dirty="0">
                  <a:solidFill>
                    <a:srgbClr val="88A2D0"/>
                  </a:solidFill>
                  <a:latin typeface="Josefin Sans Std Light" panose="02000503000000020003" pitchFamily="2" charset="77"/>
                </a:rPr>
                <a:t>The Startup </a:t>
              </a:r>
              <a:r>
                <a:rPr lang="it-IT" sz="900" b="1" dirty="0" err="1">
                  <a:solidFill>
                    <a:srgbClr val="88A2D0"/>
                  </a:solidFill>
                  <a:latin typeface="Josefin Sans Std Light" panose="02000503000000020003" pitchFamily="2" charset="77"/>
                </a:rPr>
                <a:t>Lawyers</a:t>
              </a:r>
              <a:r>
                <a:rPr lang="it-IT" sz="900" b="1" dirty="0">
                  <a:solidFill>
                    <a:srgbClr val="88A2D0"/>
                  </a:solidFill>
                  <a:latin typeface="Josefin Sans Std Light" panose="02000503000000020003" pitchFamily="2" charset="77"/>
                </a:rPr>
                <a:t> </a:t>
              </a:r>
            </a:p>
          </p:txBody>
        </p:sp>
      </p:grpSp>
      <p:sp>
        <p:nvSpPr>
          <p:cNvPr id="4" name="Segnaposto contenuto 3">
            <a:extLst>
              <a:ext uri="{FF2B5EF4-FFF2-40B4-BE49-F238E27FC236}">
                <a16:creationId xmlns:a16="http://schemas.microsoft.com/office/drawing/2014/main" id="{45B5E45D-2FBC-2E43-B252-6229DB1630E7}"/>
              </a:ext>
            </a:extLst>
          </p:cNvPr>
          <p:cNvSpPr>
            <a:spLocks noGrp="1"/>
          </p:cNvSpPr>
          <p:nvPr>
            <p:ph idx="1"/>
          </p:nvPr>
        </p:nvSpPr>
        <p:spPr>
          <a:xfrm>
            <a:off x="838200" y="1825625"/>
            <a:ext cx="10515600" cy="4351338"/>
          </a:xfrm>
        </p:spPr>
        <p:txBody>
          <a:bodyPr/>
          <a:lstStyle/>
          <a:p>
            <a:pPr marL="0" indent="0">
              <a:buNone/>
            </a:pPr>
            <a:r>
              <a:rPr lang="it-IT" b="1" u="sng" dirty="0"/>
              <a:t>Agenzia (o ufficio di rappresentanza)</a:t>
            </a:r>
          </a:p>
          <a:p>
            <a:pPr marL="0" indent="0">
              <a:buNone/>
            </a:pPr>
            <a:br>
              <a:rPr lang="it-IT" dirty="0"/>
            </a:br>
            <a:r>
              <a:rPr lang="it-IT" dirty="0"/>
              <a:t>- non può essere svolta alcuna attività d’impresa ma, appunto, di mera rappresentanza</a:t>
            </a:r>
            <a:br>
              <a:rPr lang="it-IT" dirty="0"/>
            </a:br>
            <a:r>
              <a:rPr lang="it-IT" dirty="0"/>
              <a:t>- non è soggetta a formalità, né dotata di personalità giuridica</a:t>
            </a:r>
            <a:br>
              <a:rPr lang="it-IT" dirty="0"/>
            </a:br>
            <a:r>
              <a:rPr lang="it-IT" dirty="0"/>
              <a:t>- tendenzialmente non può avere personale dipendente stabile </a:t>
            </a:r>
          </a:p>
          <a:p>
            <a:pPr marL="0" indent="0">
              <a:buNone/>
            </a:pPr>
            <a:endParaRPr lang="it-IT" dirty="0"/>
          </a:p>
        </p:txBody>
      </p:sp>
      <p:sp>
        <p:nvSpPr>
          <p:cNvPr id="8" name="Titolo 1">
            <a:extLst>
              <a:ext uri="{FF2B5EF4-FFF2-40B4-BE49-F238E27FC236}">
                <a16:creationId xmlns:a16="http://schemas.microsoft.com/office/drawing/2014/main" id="{6B130DF9-5DAC-3F44-AFE9-5B38F29EB698}"/>
              </a:ext>
            </a:extLst>
          </p:cNvPr>
          <p:cNvSpPr>
            <a:spLocks noGrp="1"/>
          </p:cNvSpPr>
          <p:nvPr>
            <p:ph type="title"/>
          </p:nvPr>
        </p:nvSpPr>
        <p:spPr/>
        <p:txBody>
          <a:bodyPr>
            <a:normAutofit/>
          </a:bodyPr>
          <a:lstStyle/>
          <a:p>
            <a:r>
              <a:rPr lang="it-IT" sz="3200" b="1" dirty="0">
                <a:solidFill>
                  <a:srgbClr val="88A2D0"/>
                </a:solidFill>
              </a:rPr>
              <a:t>Presenza nel mercato estero: succursali, controllate</a:t>
            </a:r>
          </a:p>
        </p:txBody>
      </p:sp>
    </p:spTree>
    <p:extLst>
      <p:ext uri="{BB962C8B-B14F-4D97-AF65-F5344CB8AC3E}">
        <p14:creationId xmlns:p14="http://schemas.microsoft.com/office/powerpoint/2010/main" val="3205659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po 4">
            <a:extLst>
              <a:ext uri="{FF2B5EF4-FFF2-40B4-BE49-F238E27FC236}">
                <a16:creationId xmlns:a16="http://schemas.microsoft.com/office/drawing/2014/main" id="{A102B5D8-0453-A340-A0B8-752F0F79EAC0}"/>
              </a:ext>
            </a:extLst>
          </p:cNvPr>
          <p:cNvGrpSpPr>
            <a:grpSpLocks/>
          </p:cNvGrpSpPr>
          <p:nvPr/>
        </p:nvGrpSpPr>
        <p:grpSpPr>
          <a:xfrm>
            <a:off x="4823552" y="5941788"/>
            <a:ext cx="2544896" cy="551087"/>
            <a:chOff x="1878951" y="5799081"/>
            <a:chExt cx="2544896" cy="551087"/>
          </a:xfrm>
        </p:grpSpPr>
        <p:pic>
          <p:nvPicPr>
            <p:cNvPr id="6" name="Immagine 5">
              <a:hlinkClick r:id="rId2"/>
              <a:extLst>
                <a:ext uri="{FF2B5EF4-FFF2-40B4-BE49-F238E27FC236}">
                  <a16:creationId xmlns:a16="http://schemas.microsoft.com/office/drawing/2014/main" id="{AF5CBFB3-11BB-6B4F-947E-0E910F2B55A0}"/>
                </a:ext>
              </a:extLst>
            </p:cNvPr>
            <p:cNvPicPr>
              <a:picLocks noChangeAspect="1"/>
            </p:cNvPicPr>
            <p:nvPr/>
          </p:nvPicPr>
          <p:blipFill>
            <a:blip r:embed="rId3"/>
            <a:stretch>
              <a:fillRect/>
            </a:stretch>
          </p:blipFill>
          <p:spPr>
            <a:xfrm>
              <a:off x="2927030" y="5799081"/>
              <a:ext cx="448738" cy="408552"/>
            </a:xfrm>
            <a:prstGeom prst="rect">
              <a:avLst/>
            </a:prstGeom>
          </p:spPr>
        </p:pic>
        <p:sp>
          <p:nvSpPr>
            <p:cNvPr id="7" name="CasellaDiTesto 6">
              <a:extLst>
                <a:ext uri="{FF2B5EF4-FFF2-40B4-BE49-F238E27FC236}">
                  <a16:creationId xmlns:a16="http://schemas.microsoft.com/office/drawing/2014/main" id="{E8064835-54A7-3749-9885-176386F12F02}"/>
                </a:ext>
              </a:extLst>
            </p:cNvPr>
            <p:cNvSpPr txBox="1"/>
            <p:nvPr/>
          </p:nvSpPr>
          <p:spPr>
            <a:xfrm>
              <a:off x="1878951" y="6119336"/>
              <a:ext cx="2544896" cy="230832"/>
            </a:xfrm>
            <a:prstGeom prst="rect">
              <a:avLst/>
            </a:prstGeom>
            <a:noFill/>
          </p:spPr>
          <p:txBody>
            <a:bodyPr wrap="square" rtlCol="0">
              <a:spAutoFit/>
            </a:bodyPr>
            <a:lstStyle/>
            <a:p>
              <a:pPr algn="ctr"/>
              <a:r>
                <a:rPr lang="it-IT" sz="900" b="1" dirty="0">
                  <a:solidFill>
                    <a:srgbClr val="88A2D0"/>
                  </a:solidFill>
                  <a:latin typeface="Josefin Sans Std Light" panose="02000503000000020003" pitchFamily="2" charset="77"/>
                </a:rPr>
                <a:t>The Startup </a:t>
              </a:r>
              <a:r>
                <a:rPr lang="it-IT" sz="900" b="1" dirty="0" err="1">
                  <a:solidFill>
                    <a:srgbClr val="88A2D0"/>
                  </a:solidFill>
                  <a:latin typeface="Josefin Sans Std Light" panose="02000503000000020003" pitchFamily="2" charset="77"/>
                </a:rPr>
                <a:t>Lawyers</a:t>
              </a:r>
              <a:r>
                <a:rPr lang="it-IT" sz="900" b="1" dirty="0">
                  <a:solidFill>
                    <a:srgbClr val="88A2D0"/>
                  </a:solidFill>
                  <a:latin typeface="Josefin Sans Std Light" panose="02000503000000020003" pitchFamily="2" charset="77"/>
                </a:rPr>
                <a:t> </a:t>
              </a:r>
            </a:p>
          </p:txBody>
        </p:sp>
      </p:grpSp>
      <p:sp>
        <p:nvSpPr>
          <p:cNvPr id="4" name="Segnaposto contenuto 3">
            <a:extLst>
              <a:ext uri="{FF2B5EF4-FFF2-40B4-BE49-F238E27FC236}">
                <a16:creationId xmlns:a16="http://schemas.microsoft.com/office/drawing/2014/main" id="{45B5E45D-2FBC-2E43-B252-6229DB1630E7}"/>
              </a:ext>
            </a:extLst>
          </p:cNvPr>
          <p:cNvSpPr>
            <a:spLocks noGrp="1"/>
          </p:cNvSpPr>
          <p:nvPr>
            <p:ph idx="1"/>
          </p:nvPr>
        </p:nvSpPr>
        <p:spPr>
          <a:xfrm>
            <a:off x="838200" y="1550202"/>
            <a:ext cx="10515600" cy="4351338"/>
          </a:xfrm>
        </p:spPr>
        <p:txBody>
          <a:bodyPr>
            <a:normAutofit fontScale="85000" lnSpcReduction="20000"/>
          </a:bodyPr>
          <a:lstStyle/>
          <a:p>
            <a:pPr marL="0" indent="0">
              <a:buNone/>
            </a:pPr>
            <a:r>
              <a:rPr lang="it-IT" b="1" u="sng" dirty="0"/>
              <a:t>Succursale (o filiale, </a:t>
            </a:r>
            <a:r>
              <a:rPr lang="it-IT" b="1" i="1" u="sng" dirty="0" err="1"/>
              <a:t>branch</a:t>
            </a:r>
            <a:r>
              <a:rPr lang="it-IT" b="1" u="sng" dirty="0"/>
              <a:t>)</a:t>
            </a:r>
          </a:p>
          <a:p>
            <a:pPr marL="0" indent="0">
              <a:buNone/>
            </a:pPr>
            <a:br>
              <a:rPr lang="it-IT" dirty="0"/>
            </a:br>
            <a:r>
              <a:rPr lang="it-IT" dirty="0"/>
              <a:t>- è costituita formalmente con atto notarile ed è iscritta al registro delle imprese (o analogo pubblico registro): attenzione alle formalità aggiuntive, quali le traduzioni!</a:t>
            </a:r>
            <a:br>
              <a:rPr lang="it-IT" dirty="0"/>
            </a:br>
            <a:r>
              <a:rPr lang="it-IT" dirty="0"/>
              <a:t>- non è dotata di personalità giuridica ma è una sorta di “appendice” della casa madre all’estero: quindi partecipa allo stesso capitale sociale (+: non va versato, ha capitale più affidabile nei cfr. dei terzi) e non è centro di imputazione di responsabilità, che ricade invece in toto sulla casa madre (-: può trascinare la casa madre in difficoltà)</a:t>
            </a:r>
            <a:br>
              <a:rPr lang="it-IT" dirty="0"/>
            </a:br>
            <a:r>
              <a:rPr lang="it-IT" dirty="0"/>
              <a:t>- è in genere dotata di un legale rappresentante</a:t>
            </a:r>
            <a:br>
              <a:rPr lang="it-IT" dirty="0"/>
            </a:br>
            <a:r>
              <a:rPr lang="it-IT" dirty="0"/>
              <a:t>- tiene una contabilità separata da quella della casa madre</a:t>
            </a:r>
            <a:br>
              <a:rPr lang="it-IT" dirty="0"/>
            </a:br>
            <a:r>
              <a:rPr lang="it-IT" dirty="0"/>
              <a:t>- è soggetta a imposizione fiscale</a:t>
            </a:r>
            <a:br>
              <a:rPr lang="it-IT" dirty="0"/>
            </a:br>
            <a:r>
              <a:rPr lang="it-IT" dirty="0"/>
              <a:t>- può concludere contratti di ogni tipo (inclusi contratti di assunzione) in nome proprio</a:t>
            </a:r>
            <a:br>
              <a:rPr lang="it-IT" dirty="0"/>
            </a:br>
            <a:r>
              <a:rPr lang="it-IT" dirty="0"/>
              <a:t>- può essere chiusa con semplice delibera dei soci e cancellazione dal R.II. (atto notarile)</a:t>
            </a:r>
          </a:p>
          <a:p>
            <a:pPr marL="0" indent="0">
              <a:buNone/>
            </a:pPr>
            <a:endParaRPr lang="it-IT" dirty="0"/>
          </a:p>
        </p:txBody>
      </p:sp>
      <p:sp>
        <p:nvSpPr>
          <p:cNvPr id="8" name="Titolo 1">
            <a:extLst>
              <a:ext uri="{FF2B5EF4-FFF2-40B4-BE49-F238E27FC236}">
                <a16:creationId xmlns:a16="http://schemas.microsoft.com/office/drawing/2014/main" id="{26D1D31F-D926-B14A-85FD-EA3B75AD3D1F}"/>
              </a:ext>
            </a:extLst>
          </p:cNvPr>
          <p:cNvSpPr>
            <a:spLocks noGrp="1"/>
          </p:cNvSpPr>
          <p:nvPr>
            <p:ph type="title"/>
          </p:nvPr>
        </p:nvSpPr>
        <p:spPr/>
        <p:txBody>
          <a:bodyPr>
            <a:normAutofit/>
          </a:bodyPr>
          <a:lstStyle/>
          <a:p>
            <a:r>
              <a:rPr lang="it-IT" sz="3200" b="1" dirty="0">
                <a:solidFill>
                  <a:srgbClr val="88A2D0"/>
                </a:solidFill>
              </a:rPr>
              <a:t>Presenza nel mercato estero: succursali, controllate</a:t>
            </a:r>
          </a:p>
        </p:txBody>
      </p:sp>
    </p:spTree>
    <p:extLst>
      <p:ext uri="{BB962C8B-B14F-4D97-AF65-F5344CB8AC3E}">
        <p14:creationId xmlns:p14="http://schemas.microsoft.com/office/powerpoint/2010/main" val="907646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po 4">
            <a:extLst>
              <a:ext uri="{FF2B5EF4-FFF2-40B4-BE49-F238E27FC236}">
                <a16:creationId xmlns:a16="http://schemas.microsoft.com/office/drawing/2014/main" id="{A102B5D8-0453-A340-A0B8-752F0F79EAC0}"/>
              </a:ext>
            </a:extLst>
          </p:cNvPr>
          <p:cNvGrpSpPr>
            <a:grpSpLocks/>
          </p:cNvGrpSpPr>
          <p:nvPr/>
        </p:nvGrpSpPr>
        <p:grpSpPr>
          <a:xfrm>
            <a:off x="4823552" y="5941788"/>
            <a:ext cx="2544896" cy="551087"/>
            <a:chOff x="1878951" y="5799081"/>
            <a:chExt cx="2544896" cy="551087"/>
          </a:xfrm>
        </p:grpSpPr>
        <p:pic>
          <p:nvPicPr>
            <p:cNvPr id="6" name="Immagine 5">
              <a:hlinkClick r:id="rId2"/>
              <a:extLst>
                <a:ext uri="{FF2B5EF4-FFF2-40B4-BE49-F238E27FC236}">
                  <a16:creationId xmlns:a16="http://schemas.microsoft.com/office/drawing/2014/main" id="{AF5CBFB3-11BB-6B4F-947E-0E910F2B55A0}"/>
                </a:ext>
              </a:extLst>
            </p:cNvPr>
            <p:cNvPicPr>
              <a:picLocks noChangeAspect="1"/>
            </p:cNvPicPr>
            <p:nvPr/>
          </p:nvPicPr>
          <p:blipFill>
            <a:blip r:embed="rId3"/>
            <a:stretch>
              <a:fillRect/>
            </a:stretch>
          </p:blipFill>
          <p:spPr>
            <a:xfrm>
              <a:off x="2927030" y="5799081"/>
              <a:ext cx="448738" cy="408552"/>
            </a:xfrm>
            <a:prstGeom prst="rect">
              <a:avLst/>
            </a:prstGeom>
          </p:spPr>
        </p:pic>
        <p:sp>
          <p:nvSpPr>
            <p:cNvPr id="7" name="CasellaDiTesto 6">
              <a:extLst>
                <a:ext uri="{FF2B5EF4-FFF2-40B4-BE49-F238E27FC236}">
                  <a16:creationId xmlns:a16="http://schemas.microsoft.com/office/drawing/2014/main" id="{E8064835-54A7-3749-9885-176386F12F02}"/>
                </a:ext>
              </a:extLst>
            </p:cNvPr>
            <p:cNvSpPr txBox="1"/>
            <p:nvPr/>
          </p:nvSpPr>
          <p:spPr>
            <a:xfrm>
              <a:off x="1878951" y="6119336"/>
              <a:ext cx="2544896" cy="230832"/>
            </a:xfrm>
            <a:prstGeom prst="rect">
              <a:avLst/>
            </a:prstGeom>
            <a:noFill/>
          </p:spPr>
          <p:txBody>
            <a:bodyPr wrap="square" rtlCol="0">
              <a:spAutoFit/>
            </a:bodyPr>
            <a:lstStyle/>
            <a:p>
              <a:pPr algn="ctr"/>
              <a:r>
                <a:rPr lang="it-IT" sz="900" b="1" dirty="0">
                  <a:solidFill>
                    <a:srgbClr val="88A2D0"/>
                  </a:solidFill>
                  <a:latin typeface="Josefin Sans Std Light" panose="02000503000000020003" pitchFamily="2" charset="77"/>
                </a:rPr>
                <a:t>The Startup </a:t>
              </a:r>
              <a:r>
                <a:rPr lang="it-IT" sz="900" b="1" dirty="0" err="1">
                  <a:solidFill>
                    <a:srgbClr val="88A2D0"/>
                  </a:solidFill>
                  <a:latin typeface="Josefin Sans Std Light" panose="02000503000000020003" pitchFamily="2" charset="77"/>
                </a:rPr>
                <a:t>Lawyers</a:t>
              </a:r>
              <a:r>
                <a:rPr lang="it-IT" sz="900" b="1" dirty="0">
                  <a:solidFill>
                    <a:srgbClr val="88A2D0"/>
                  </a:solidFill>
                  <a:latin typeface="Josefin Sans Std Light" panose="02000503000000020003" pitchFamily="2" charset="77"/>
                </a:rPr>
                <a:t> </a:t>
              </a:r>
            </a:p>
          </p:txBody>
        </p:sp>
      </p:grpSp>
      <p:sp>
        <p:nvSpPr>
          <p:cNvPr id="4" name="Segnaposto contenuto 3">
            <a:extLst>
              <a:ext uri="{FF2B5EF4-FFF2-40B4-BE49-F238E27FC236}">
                <a16:creationId xmlns:a16="http://schemas.microsoft.com/office/drawing/2014/main" id="{45B5E45D-2FBC-2E43-B252-6229DB1630E7}"/>
              </a:ext>
            </a:extLst>
          </p:cNvPr>
          <p:cNvSpPr>
            <a:spLocks noGrp="1"/>
          </p:cNvSpPr>
          <p:nvPr>
            <p:ph idx="1"/>
          </p:nvPr>
        </p:nvSpPr>
        <p:spPr>
          <a:xfrm>
            <a:off x="838200" y="1715455"/>
            <a:ext cx="10515600" cy="4351338"/>
          </a:xfrm>
        </p:spPr>
        <p:txBody>
          <a:bodyPr>
            <a:normAutofit fontScale="92500" lnSpcReduction="20000"/>
          </a:bodyPr>
          <a:lstStyle/>
          <a:p>
            <a:pPr marL="0" indent="0">
              <a:buNone/>
            </a:pPr>
            <a:r>
              <a:rPr lang="it-IT" b="1" u="sng" dirty="0"/>
              <a:t>Società (o altra entità dotata di personalità giuridica)</a:t>
            </a:r>
          </a:p>
          <a:p>
            <a:pPr marL="0" indent="0">
              <a:buNone/>
            </a:pPr>
            <a:br>
              <a:rPr lang="it-IT" b="1" u="sng" dirty="0"/>
            </a:br>
            <a:r>
              <a:rPr lang="it-IT" dirty="0"/>
              <a:t>- costituita formalmente, di norma con atto notarile (no: UK, FR?), ed iscritta al registro delle imprese </a:t>
            </a:r>
            <a:br>
              <a:rPr lang="it-IT" dirty="0"/>
            </a:br>
            <a:r>
              <a:rPr lang="it-IT" dirty="0"/>
              <a:t>- se di capitali, è soggetto del tutto autonomo dotato di personalità giuridica</a:t>
            </a:r>
            <a:br>
              <a:rPr lang="it-IT" dirty="0"/>
            </a:br>
            <a:r>
              <a:rPr lang="it-IT" dirty="0"/>
              <a:t>- formalmente non ha alcun rapporto con la casa madre, anche se può essere controllata o partecipata dalla casa madre (il che, di base, non ha un’immediata rilevanza)</a:t>
            </a:r>
            <a:br>
              <a:rPr lang="it-IT" dirty="0"/>
            </a:br>
            <a:r>
              <a:rPr lang="it-IT" dirty="0"/>
              <a:t>- è dotata di organi di rappresentanza (amministrazione)</a:t>
            </a:r>
            <a:br>
              <a:rPr lang="it-IT" dirty="0"/>
            </a:br>
            <a:r>
              <a:rPr lang="it-IT" dirty="0"/>
              <a:t>- tiene una contabilità “completa”</a:t>
            </a:r>
            <a:br>
              <a:rPr lang="it-IT" dirty="0"/>
            </a:br>
            <a:r>
              <a:rPr lang="it-IT" dirty="0"/>
              <a:t>- è soggetta a imposizione fiscale</a:t>
            </a:r>
            <a:br>
              <a:rPr lang="it-IT" dirty="0"/>
            </a:br>
            <a:r>
              <a:rPr lang="it-IT" dirty="0"/>
              <a:t>- può concludere contratti di ogni tipo</a:t>
            </a:r>
            <a:br>
              <a:rPr lang="it-IT" dirty="0"/>
            </a:br>
            <a:r>
              <a:rPr lang="it-IT" dirty="0"/>
              <a:t>- per essere chiusa dev’essere prima liquidata</a:t>
            </a:r>
            <a:br>
              <a:rPr lang="it-IT" dirty="0"/>
            </a:br>
            <a:r>
              <a:rPr lang="it-IT" dirty="0"/>
              <a:t>- attenzione alla cd. “</a:t>
            </a:r>
            <a:r>
              <a:rPr lang="it-IT" dirty="0" err="1"/>
              <a:t>esterovestizione</a:t>
            </a:r>
            <a:r>
              <a:rPr lang="it-IT" dirty="0"/>
              <a:t>” ex art. 73 c. 5bis TUIR</a:t>
            </a:r>
          </a:p>
          <a:p>
            <a:pPr marL="0" indent="0">
              <a:buNone/>
            </a:pPr>
            <a:endParaRPr lang="it-IT" dirty="0"/>
          </a:p>
        </p:txBody>
      </p:sp>
      <p:sp>
        <p:nvSpPr>
          <p:cNvPr id="8" name="Titolo 1">
            <a:extLst>
              <a:ext uri="{FF2B5EF4-FFF2-40B4-BE49-F238E27FC236}">
                <a16:creationId xmlns:a16="http://schemas.microsoft.com/office/drawing/2014/main" id="{46995D7D-86CC-7D41-991A-24A1E03AE871}"/>
              </a:ext>
            </a:extLst>
          </p:cNvPr>
          <p:cNvSpPr>
            <a:spLocks noGrp="1"/>
          </p:cNvSpPr>
          <p:nvPr>
            <p:ph type="title"/>
          </p:nvPr>
        </p:nvSpPr>
        <p:spPr/>
        <p:txBody>
          <a:bodyPr>
            <a:normAutofit/>
          </a:bodyPr>
          <a:lstStyle/>
          <a:p>
            <a:r>
              <a:rPr lang="it-IT" sz="3200" b="1" dirty="0">
                <a:solidFill>
                  <a:srgbClr val="88A2D0"/>
                </a:solidFill>
              </a:rPr>
              <a:t>Presenza nel mercato estero: succursali, controllate</a:t>
            </a:r>
          </a:p>
        </p:txBody>
      </p:sp>
    </p:spTree>
    <p:extLst>
      <p:ext uri="{BB962C8B-B14F-4D97-AF65-F5344CB8AC3E}">
        <p14:creationId xmlns:p14="http://schemas.microsoft.com/office/powerpoint/2010/main" val="41205506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po 4">
            <a:extLst>
              <a:ext uri="{FF2B5EF4-FFF2-40B4-BE49-F238E27FC236}">
                <a16:creationId xmlns:a16="http://schemas.microsoft.com/office/drawing/2014/main" id="{A102B5D8-0453-A340-A0B8-752F0F79EAC0}"/>
              </a:ext>
            </a:extLst>
          </p:cNvPr>
          <p:cNvGrpSpPr>
            <a:grpSpLocks/>
          </p:cNvGrpSpPr>
          <p:nvPr/>
        </p:nvGrpSpPr>
        <p:grpSpPr>
          <a:xfrm>
            <a:off x="4823552" y="5941788"/>
            <a:ext cx="2544896" cy="551087"/>
            <a:chOff x="1878951" y="5799081"/>
            <a:chExt cx="2544896" cy="551087"/>
          </a:xfrm>
        </p:grpSpPr>
        <p:pic>
          <p:nvPicPr>
            <p:cNvPr id="6" name="Immagine 5">
              <a:hlinkClick r:id="rId2"/>
              <a:extLst>
                <a:ext uri="{FF2B5EF4-FFF2-40B4-BE49-F238E27FC236}">
                  <a16:creationId xmlns:a16="http://schemas.microsoft.com/office/drawing/2014/main" id="{AF5CBFB3-11BB-6B4F-947E-0E910F2B55A0}"/>
                </a:ext>
              </a:extLst>
            </p:cNvPr>
            <p:cNvPicPr>
              <a:picLocks noChangeAspect="1"/>
            </p:cNvPicPr>
            <p:nvPr/>
          </p:nvPicPr>
          <p:blipFill>
            <a:blip r:embed="rId3"/>
            <a:stretch>
              <a:fillRect/>
            </a:stretch>
          </p:blipFill>
          <p:spPr>
            <a:xfrm>
              <a:off x="2927030" y="5799081"/>
              <a:ext cx="448738" cy="408552"/>
            </a:xfrm>
            <a:prstGeom prst="rect">
              <a:avLst/>
            </a:prstGeom>
          </p:spPr>
        </p:pic>
        <p:sp>
          <p:nvSpPr>
            <p:cNvPr id="7" name="CasellaDiTesto 6">
              <a:extLst>
                <a:ext uri="{FF2B5EF4-FFF2-40B4-BE49-F238E27FC236}">
                  <a16:creationId xmlns:a16="http://schemas.microsoft.com/office/drawing/2014/main" id="{E8064835-54A7-3749-9885-176386F12F02}"/>
                </a:ext>
              </a:extLst>
            </p:cNvPr>
            <p:cNvSpPr txBox="1"/>
            <p:nvPr/>
          </p:nvSpPr>
          <p:spPr>
            <a:xfrm>
              <a:off x="1878951" y="6119336"/>
              <a:ext cx="2544896" cy="230832"/>
            </a:xfrm>
            <a:prstGeom prst="rect">
              <a:avLst/>
            </a:prstGeom>
            <a:noFill/>
          </p:spPr>
          <p:txBody>
            <a:bodyPr wrap="square" rtlCol="0">
              <a:spAutoFit/>
            </a:bodyPr>
            <a:lstStyle/>
            <a:p>
              <a:pPr algn="ctr"/>
              <a:r>
                <a:rPr lang="it-IT" sz="900" b="1" dirty="0">
                  <a:solidFill>
                    <a:srgbClr val="88A2D0"/>
                  </a:solidFill>
                  <a:latin typeface="Josefin Sans Std Light" panose="02000503000000020003" pitchFamily="2" charset="77"/>
                </a:rPr>
                <a:t>The Startup </a:t>
              </a:r>
              <a:r>
                <a:rPr lang="it-IT" sz="900" b="1" dirty="0" err="1">
                  <a:solidFill>
                    <a:srgbClr val="88A2D0"/>
                  </a:solidFill>
                  <a:latin typeface="Josefin Sans Std Light" panose="02000503000000020003" pitchFamily="2" charset="77"/>
                </a:rPr>
                <a:t>Lawyers</a:t>
              </a:r>
              <a:r>
                <a:rPr lang="it-IT" sz="900" b="1" dirty="0">
                  <a:solidFill>
                    <a:srgbClr val="88A2D0"/>
                  </a:solidFill>
                  <a:latin typeface="Josefin Sans Std Light" panose="02000503000000020003" pitchFamily="2" charset="77"/>
                </a:rPr>
                <a:t> </a:t>
              </a:r>
            </a:p>
          </p:txBody>
        </p:sp>
      </p:grpSp>
      <p:sp>
        <p:nvSpPr>
          <p:cNvPr id="4" name="Segnaposto contenuto 3">
            <a:extLst>
              <a:ext uri="{FF2B5EF4-FFF2-40B4-BE49-F238E27FC236}">
                <a16:creationId xmlns:a16="http://schemas.microsoft.com/office/drawing/2014/main" id="{45B5E45D-2FBC-2E43-B252-6229DB1630E7}"/>
              </a:ext>
            </a:extLst>
          </p:cNvPr>
          <p:cNvSpPr>
            <a:spLocks noGrp="1"/>
          </p:cNvSpPr>
          <p:nvPr>
            <p:ph idx="1"/>
          </p:nvPr>
        </p:nvSpPr>
        <p:spPr/>
        <p:txBody>
          <a:bodyPr/>
          <a:lstStyle/>
          <a:p>
            <a:pPr marL="0" indent="0">
              <a:buNone/>
            </a:pPr>
            <a:r>
              <a:rPr lang="it-IT" dirty="0"/>
              <a:t>Introduce, riforma ed uniforma una serie di disposizioni a tutela dei consumatori, tra cui in particolare:</a:t>
            </a:r>
          </a:p>
          <a:p>
            <a:pPr marL="0" indent="0">
              <a:buNone/>
            </a:pPr>
            <a:endParaRPr lang="it-IT" sz="2000" dirty="0"/>
          </a:p>
          <a:p>
            <a:pPr marL="457200" indent="-457200">
              <a:buAutoNum type="alphaLcPeriod"/>
            </a:pPr>
            <a:r>
              <a:rPr lang="it-IT" sz="2000" dirty="0"/>
              <a:t>misure di tutela sostanziale (diritto di recesso, garanzia)</a:t>
            </a:r>
          </a:p>
          <a:p>
            <a:pPr marL="457200" indent="-457200">
              <a:buAutoNum type="alphaLcPeriod"/>
            </a:pPr>
            <a:r>
              <a:rPr lang="it-IT" sz="2000" dirty="0"/>
              <a:t>misure a garanzia della trasparenza (obblighi di informazione)</a:t>
            </a:r>
          </a:p>
          <a:p>
            <a:pPr marL="0" indent="0">
              <a:buNone/>
            </a:pPr>
            <a:endParaRPr lang="it-IT" sz="2000" dirty="0"/>
          </a:p>
          <a:p>
            <a:pPr marL="0" indent="0">
              <a:buNone/>
            </a:pPr>
            <a:r>
              <a:rPr lang="it-IT" sz="2000" dirty="0"/>
              <a:t>Il </a:t>
            </a:r>
            <a:r>
              <a:rPr lang="it-IT" sz="2000" b="1" dirty="0"/>
              <a:t>consumatore </a:t>
            </a:r>
            <a:r>
              <a:rPr lang="it-IT" sz="2000" dirty="0"/>
              <a:t>è qualsiasi persona fisica che, nei contratti oggetto della presente direttiva, agisca per fini che non rientrano nel quadro della sua attività commerciale, industriale, artigianale o professionale.</a:t>
            </a:r>
          </a:p>
          <a:p>
            <a:pPr marL="0" indent="0">
              <a:buNone/>
            </a:pPr>
            <a:endParaRPr lang="it-IT" sz="2000" dirty="0"/>
          </a:p>
          <a:p>
            <a:pPr marL="0" indent="0">
              <a:buNone/>
            </a:pPr>
            <a:endParaRPr lang="it-IT" sz="2000" dirty="0"/>
          </a:p>
          <a:p>
            <a:endParaRPr lang="it-IT" dirty="0"/>
          </a:p>
        </p:txBody>
      </p:sp>
      <p:sp>
        <p:nvSpPr>
          <p:cNvPr id="8" name="Titolo 1">
            <a:extLst>
              <a:ext uri="{FF2B5EF4-FFF2-40B4-BE49-F238E27FC236}">
                <a16:creationId xmlns:a16="http://schemas.microsoft.com/office/drawing/2014/main" id="{96E5B7C2-9800-BB43-86F0-331426AC8057}"/>
              </a:ext>
            </a:extLst>
          </p:cNvPr>
          <p:cNvSpPr>
            <a:spLocks noGrp="1"/>
          </p:cNvSpPr>
          <p:nvPr>
            <p:ph type="title"/>
          </p:nvPr>
        </p:nvSpPr>
        <p:spPr/>
        <p:txBody>
          <a:bodyPr>
            <a:normAutofit/>
          </a:bodyPr>
          <a:lstStyle/>
          <a:p>
            <a:r>
              <a:rPr lang="it-IT" sz="3200" b="1" dirty="0">
                <a:solidFill>
                  <a:srgbClr val="88A2D0"/>
                </a:solidFill>
              </a:rPr>
              <a:t>Dir. 83/2011/UE sulla tutela dei consumatori</a:t>
            </a:r>
          </a:p>
        </p:txBody>
      </p:sp>
    </p:spTree>
    <p:extLst>
      <p:ext uri="{BB962C8B-B14F-4D97-AF65-F5344CB8AC3E}">
        <p14:creationId xmlns:p14="http://schemas.microsoft.com/office/powerpoint/2010/main" val="1884380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81633B-9B22-844C-81CB-7704EE65F2A7}"/>
              </a:ext>
            </a:extLst>
          </p:cNvPr>
          <p:cNvSpPr>
            <a:spLocks noGrp="1"/>
          </p:cNvSpPr>
          <p:nvPr>
            <p:ph type="title"/>
          </p:nvPr>
        </p:nvSpPr>
        <p:spPr/>
        <p:txBody>
          <a:bodyPr>
            <a:normAutofit/>
          </a:bodyPr>
          <a:lstStyle/>
          <a:p>
            <a:r>
              <a:rPr lang="it-IT" sz="3200" b="1" dirty="0">
                <a:solidFill>
                  <a:srgbClr val="88A2D0"/>
                </a:solidFill>
              </a:rPr>
              <a:t>Il quadro regolamentare dell’e-commerce nella UE </a:t>
            </a:r>
          </a:p>
        </p:txBody>
      </p:sp>
      <p:sp>
        <p:nvSpPr>
          <p:cNvPr id="3" name="Segnaposto contenuto 2">
            <a:extLst>
              <a:ext uri="{FF2B5EF4-FFF2-40B4-BE49-F238E27FC236}">
                <a16:creationId xmlns:a16="http://schemas.microsoft.com/office/drawing/2014/main" id="{7D6643D0-13CB-994D-BC7B-D864B786C3C5}"/>
              </a:ext>
            </a:extLst>
          </p:cNvPr>
          <p:cNvSpPr>
            <a:spLocks noGrp="1"/>
          </p:cNvSpPr>
          <p:nvPr>
            <p:ph idx="1"/>
          </p:nvPr>
        </p:nvSpPr>
        <p:spPr>
          <a:xfrm>
            <a:off x="838200" y="1590450"/>
            <a:ext cx="10515600" cy="4351338"/>
          </a:xfrm>
        </p:spPr>
        <p:txBody>
          <a:bodyPr>
            <a:normAutofit/>
          </a:bodyPr>
          <a:lstStyle/>
          <a:p>
            <a:pPr marL="0" indent="0">
              <a:buNone/>
            </a:pPr>
            <a:r>
              <a:rPr lang="it-IT" sz="2200" b="1" dirty="0"/>
              <a:t>Direttive</a:t>
            </a:r>
          </a:p>
          <a:p>
            <a:pPr>
              <a:buFontTx/>
              <a:buChar char="-"/>
            </a:pPr>
            <a:r>
              <a:rPr lang="it-IT" sz="2200" dirty="0"/>
              <a:t>2000/31/CE (e-commerce)</a:t>
            </a:r>
          </a:p>
          <a:p>
            <a:pPr>
              <a:buFontTx/>
              <a:buChar char="-"/>
            </a:pPr>
            <a:r>
              <a:rPr lang="it-IT" sz="2200" dirty="0"/>
              <a:t>2011/83/EU (tutela dei consumatori)</a:t>
            </a:r>
          </a:p>
          <a:p>
            <a:pPr>
              <a:buFontTx/>
              <a:buChar char="-"/>
            </a:pPr>
            <a:r>
              <a:rPr lang="it-IT" sz="2200" dirty="0"/>
              <a:t>1993/13/CE (clausole abusive)</a:t>
            </a:r>
          </a:p>
          <a:p>
            <a:pPr>
              <a:buFontTx/>
              <a:buChar char="-"/>
            </a:pPr>
            <a:r>
              <a:rPr lang="it-IT" sz="2200" dirty="0"/>
              <a:t>2002/58/CE (e-privacy)</a:t>
            </a:r>
          </a:p>
          <a:p>
            <a:pPr>
              <a:buFontTx/>
              <a:buChar char="-"/>
            </a:pPr>
            <a:r>
              <a:rPr lang="it-IT" sz="2200" dirty="0"/>
              <a:t>2015/2366/UE  (</a:t>
            </a:r>
            <a:r>
              <a:rPr lang="it-IT" sz="2200" dirty="0" err="1"/>
              <a:t>payment</a:t>
            </a:r>
            <a:r>
              <a:rPr lang="it-IT" sz="2200" dirty="0"/>
              <a:t> service </a:t>
            </a:r>
            <a:r>
              <a:rPr lang="it-IT" sz="2200" dirty="0" err="1"/>
              <a:t>directive</a:t>
            </a:r>
            <a:r>
              <a:rPr lang="it-IT" sz="2200" dirty="0"/>
              <a:t> 2, PSD2)</a:t>
            </a:r>
          </a:p>
          <a:p>
            <a:pPr marL="0" indent="0">
              <a:buNone/>
            </a:pPr>
            <a:r>
              <a:rPr lang="it-IT" sz="2200" b="1" dirty="0"/>
              <a:t>Regolamenti</a:t>
            </a:r>
          </a:p>
          <a:p>
            <a:pPr>
              <a:buFontTx/>
              <a:buChar char="-"/>
            </a:pPr>
            <a:r>
              <a:rPr lang="it-IT" sz="2200" dirty="0"/>
              <a:t>2018/302/UE (geo-</a:t>
            </a:r>
            <a:r>
              <a:rPr lang="it-IT" sz="2200" dirty="0" err="1"/>
              <a:t>blocking</a:t>
            </a:r>
            <a:r>
              <a:rPr lang="it-IT" sz="2200" dirty="0"/>
              <a:t>)</a:t>
            </a:r>
          </a:p>
          <a:p>
            <a:pPr>
              <a:buFontTx/>
              <a:buChar char="-"/>
            </a:pPr>
            <a:r>
              <a:rPr lang="it-IT" sz="2200" dirty="0"/>
              <a:t>2016/679/UE (Regolamento Generale sulla Protezione dei Dati Personali, GDPR)</a:t>
            </a:r>
          </a:p>
          <a:p>
            <a:pPr>
              <a:buFontTx/>
              <a:buChar char="-"/>
            </a:pPr>
            <a:r>
              <a:rPr lang="it-IT" sz="2200" dirty="0"/>
              <a:t>593/2008/CE (Roma I, legge applicabile a obbligazioni contrattuali)</a:t>
            </a:r>
          </a:p>
          <a:p>
            <a:pPr>
              <a:buFontTx/>
              <a:buChar char="-"/>
            </a:pPr>
            <a:endParaRPr lang="it-IT" dirty="0"/>
          </a:p>
        </p:txBody>
      </p:sp>
      <p:grpSp>
        <p:nvGrpSpPr>
          <p:cNvPr id="4" name="Gruppo 3">
            <a:extLst>
              <a:ext uri="{FF2B5EF4-FFF2-40B4-BE49-F238E27FC236}">
                <a16:creationId xmlns:a16="http://schemas.microsoft.com/office/drawing/2014/main" id="{4A259F16-98F7-1B40-B4C5-488FA9A4F835}"/>
              </a:ext>
            </a:extLst>
          </p:cNvPr>
          <p:cNvGrpSpPr>
            <a:grpSpLocks/>
          </p:cNvGrpSpPr>
          <p:nvPr/>
        </p:nvGrpSpPr>
        <p:grpSpPr>
          <a:xfrm>
            <a:off x="4823552" y="5941788"/>
            <a:ext cx="2544896" cy="551087"/>
            <a:chOff x="1878951" y="5799081"/>
            <a:chExt cx="2544896" cy="551087"/>
          </a:xfrm>
        </p:grpSpPr>
        <p:pic>
          <p:nvPicPr>
            <p:cNvPr id="5" name="Immagine 4">
              <a:hlinkClick r:id="rId2"/>
              <a:extLst>
                <a:ext uri="{FF2B5EF4-FFF2-40B4-BE49-F238E27FC236}">
                  <a16:creationId xmlns:a16="http://schemas.microsoft.com/office/drawing/2014/main" id="{53EA5C12-4495-DF4A-B2DB-9E6F2F4EEEC2}"/>
                </a:ext>
              </a:extLst>
            </p:cNvPr>
            <p:cNvPicPr>
              <a:picLocks noChangeAspect="1"/>
            </p:cNvPicPr>
            <p:nvPr/>
          </p:nvPicPr>
          <p:blipFill>
            <a:blip r:embed="rId3"/>
            <a:stretch>
              <a:fillRect/>
            </a:stretch>
          </p:blipFill>
          <p:spPr>
            <a:xfrm>
              <a:off x="2927030" y="5799081"/>
              <a:ext cx="448738" cy="408552"/>
            </a:xfrm>
            <a:prstGeom prst="rect">
              <a:avLst/>
            </a:prstGeom>
          </p:spPr>
        </p:pic>
        <p:sp>
          <p:nvSpPr>
            <p:cNvPr id="6" name="CasellaDiTesto 5">
              <a:extLst>
                <a:ext uri="{FF2B5EF4-FFF2-40B4-BE49-F238E27FC236}">
                  <a16:creationId xmlns:a16="http://schemas.microsoft.com/office/drawing/2014/main" id="{759CBA7F-28D4-CD44-AC13-F3CE06E47B79}"/>
                </a:ext>
              </a:extLst>
            </p:cNvPr>
            <p:cNvSpPr txBox="1"/>
            <p:nvPr/>
          </p:nvSpPr>
          <p:spPr>
            <a:xfrm>
              <a:off x="1878951" y="6119336"/>
              <a:ext cx="2544896" cy="230832"/>
            </a:xfrm>
            <a:prstGeom prst="rect">
              <a:avLst/>
            </a:prstGeom>
            <a:noFill/>
          </p:spPr>
          <p:txBody>
            <a:bodyPr wrap="square" rtlCol="0">
              <a:spAutoFit/>
            </a:bodyPr>
            <a:lstStyle/>
            <a:p>
              <a:pPr algn="ctr"/>
              <a:r>
                <a:rPr lang="it-IT" sz="900" b="1" dirty="0">
                  <a:solidFill>
                    <a:srgbClr val="88A2D0"/>
                  </a:solidFill>
                  <a:latin typeface="Josefin Sans Std Light" panose="02000503000000020003" pitchFamily="2" charset="77"/>
                </a:rPr>
                <a:t>The Startup </a:t>
              </a:r>
              <a:r>
                <a:rPr lang="it-IT" sz="900" b="1" dirty="0" err="1">
                  <a:solidFill>
                    <a:srgbClr val="88A2D0"/>
                  </a:solidFill>
                  <a:latin typeface="Josefin Sans Std Light" panose="02000503000000020003" pitchFamily="2" charset="77"/>
                </a:rPr>
                <a:t>Lawyers</a:t>
              </a:r>
              <a:r>
                <a:rPr lang="it-IT" sz="900" b="1" dirty="0">
                  <a:solidFill>
                    <a:srgbClr val="88A2D0"/>
                  </a:solidFill>
                  <a:latin typeface="Josefin Sans Std Light" panose="02000503000000020003" pitchFamily="2" charset="77"/>
                </a:rPr>
                <a:t> </a:t>
              </a:r>
            </a:p>
          </p:txBody>
        </p:sp>
      </p:grpSp>
    </p:spTree>
    <p:extLst>
      <p:ext uri="{BB962C8B-B14F-4D97-AF65-F5344CB8AC3E}">
        <p14:creationId xmlns:p14="http://schemas.microsoft.com/office/powerpoint/2010/main" val="19585330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po 4">
            <a:extLst>
              <a:ext uri="{FF2B5EF4-FFF2-40B4-BE49-F238E27FC236}">
                <a16:creationId xmlns:a16="http://schemas.microsoft.com/office/drawing/2014/main" id="{A102B5D8-0453-A340-A0B8-752F0F79EAC0}"/>
              </a:ext>
            </a:extLst>
          </p:cNvPr>
          <p:cNvGrpSpPr>
            <a:grpSpLocks/>
          </p:cNvGrpSpPr>
          <p:nvPr/>
        </p:nvGrpSpPr>
        <p:grpSpPr>
          <a:xfrm>
            <a:off x="4823552" y="5941788"/>
            <a:ext cx="2544896" cy="551087"/>
            <a:chOff x="1878951" y="5799081"/>
            <a:chExt cx="2544896" cy="551087"/>
          </a:xfrm>
        </p:grpSpPr>
        <p:pic>
          <p:nvPicPr>
            <p:cNvPr id="6" name="Immagine 5">
              <a:hlinkClick r:id="rId2"/>
              <a:extLst>
                <a:ext uri="{FF2B5EF4-FFF2-40B4-BE49-F238E27FC236}">
                  <a16:creationId xmlns:a16="http://schemas.microsoft.com/office/drawing/2014/main" id="{AF5CBFB3-11BB-6B4F-947E-0E910F2B55A0}"/>
                </a:ext>
              </a:extLst>
            </p:cNvPr>
            <p:cNvPicPr>
              <a:picLocks noChangeAspect="1"/>
            </p:cNvPicPr>
            <p:nvPr/>
          </p:nvPicPr>
          <p:blipFill>
            <a:blip r:embed="rId3"/>
            <a:stretch>
              <a:fillRect/>
            </a:stretch>
          </p:blipFill>
          <p:spPr>
            <a:xfrm>
              <a:off x="2927030" y="5799081"/>
              <a:ext cx="448738" cy="408552"/>
            </a:xfrm>
            <a:prstGeom prst="rect">
              <a:avLst/>
            </a:prstGeom>
          </p:spPr>
        </p:pic>
        <p:sp>
          <p:nvSpPr>
            <p:cNvPr id="7" name="CasellaDiTesto 6">
              <a:extLst>
                <a:ext uri="{FF2B5EF4-FFF2-40B4-BE49-F238E27FC236}">
                  <a16:creationId xmlns:a16="http://schemas.microsoft.com/office/drawing/2014/main" id="{E8064835-54A7-3749-9885-176386F12F02}"/>
                </a:ext>
              </a:extLst>
            </p:cNvPr>
            <p:cNvSpPr txBox="1"/>
            <p:nvPr/>
          </p:nvSpPr>
          <p:spPr>
            <a:xfrm>
              <a:off x="1878951" y="6119336"/>
              <a:ext cx="2544896" cy="230832"/>
            </a:xfrm>
            <a:prstGeom prst="rect">
              <a:avLst/>
            </a:prstGeom>
            <a:noFill/>
          </p:spPr>
          <p:txBody>
            <a:bodyPr wrap="square" rtlCol="0">
              <a:spAutoFit/>
            </a:bodyPr>
            <a:lstStyle/>
            <a:p>
              <a:pPr algn="ctr"/>
              <a:r>
                <a:rPr lang="it-IT" sz="900" b="1" dirty="0">
                  <a:solidFill>
                    <a:srgbClr val="88A2D0"/>
                  </a:solidFill>
                  <a:latin typeface="Josefin Sans Std Light" panose="02000503000000020003" pitchFamily="2" charset="77"/>
                </a:rPr>
                <a:t>The Startup </a:t>
              </a:r>
              <a:r>
                <a:rPr lang="it-IT" sz="900" b="1" dirty="0" err="1">
                  <a:solidFill>
                    <a:srgbClr val="88A2D0"/>
                  </a:solidFill>
                  <a:latin typeface="Josefin Sans Std Light" panose="02000503000000020003" pitchFamily="2" charset="77"/>
                </a:rPr>
                <a:t>Lawyers</a:t>
              </a:r>
              <a:r>
                <a:rPr lang="it-IT" sz="900" b="1" dirty="0">
                  <a:solidFill>
                    <a:srgbClr val="88A2D0"/>
                  </a:solidFill>
                  <a:latin typeface="Josefin Sans Std Light" panose="02000503000000020003" pitchFamily="2" charset="77"/>
                </a:rPr>
                <a:t> </a:t>
              </a:r>
            </a:p>
          </p:txBody>
        </p:sp>
      </p:grpSp>
      <p:sp>
        <p:nvSpPr>
          <p:cNvPr id="4" name="Segnaposto contenuto 3">
            <a:extLst>
              <a:ext uri="{FF2B5EF4-FFF2-40B4-BE49-F238E27FC236}">
                <a16:creationId xmlns:a16="http://schemas.microsoft.com/office/drawing/2014/main" id="{45B5E45D-2FBC-2E43-B252-6229DB1630E7}"/>
              </a:ext>
            </a:extLst>
          </p:cNvPr>
          <p:cNvSpPr>
            <a:spLocks noGrp="1"/>
          </p:cNvSpPr>
          <p:nvPr>
            <p:ph idx="1"/>
          </p:nvPr>
        </p:nvSpPr>
        <p:spPr/>
        <p:txBody>
          <a:bodyPr>
            <a:normAutofit/>
          </a:bodyPr>
          <a:lstStyle/>
          <a:p>
            <a:pPr marL="0" indent="0">
              <a:buNone/>
            </a:pPr>
            <a:r>
              <a:rPr lang="it-IT" dirty="0"/>
              <a:t>DIRITTO DI RECESSO</a:t>
            </a:r>
          </a:p>
          <a:p>
            <a:pPr marL="0" indent="0">
              <a:buNone/>
            </a:pPr>
            <a:endParaRPr lang="it-IT" dirty="0"/>
          </a:p>
          <a:p>
            <a:pPr>
              <a:buFontTx/>
              <a:buChar char="-"/>
            </a:pPr>
            <a:r>
              <a:rPr lang="it-IT" sz="2500" dirty="0"/>
              <a:t>sussiste in tutti i contratti a titolo oneroso conclusi a distanza, salvo eccezioni previste</a:t>
            </a:r>
          </a:p>
          <a:p>
            <a:pPr>
              <a:buFontTx/>
              <a:buChar char="-"/>
            </a:pPr>
            <a:r>
              <a:rPr lang="it-IT" sz="2500" dirty="0"/>
              <a:t>può essere esercitato entro 14 giorni (il cd. </a:t>
            </a:r>
            <a:r>
              <a:rPr lang="it-IT" sz="2500" i="1" dirty="0" err="1"/>
              <a:t>dies</a:t>
            </a:r>
            <a:r>
              <a:rPr lang="it-IT" sz="2500" i="1" dirty="0"/>
              <a:t> a quo</a:t>
            </a:r>
            <a:r>
              <a:rPr lang="it-IT" sz="2500" dirty="0"/>
              <a:t> dipende dal tipo di contratto) </a:t>
            </a:r>
            <a:r>
              <a:rPr lang="it-IT" sz="2500" b="1" dirty="0"/>
              <a:t>senza indicare alcuna motivazione</a:t>
            </a:r>
          </a:p>
          <a:p>
            <a:pPr>
              <a:buFontTx/>
              <a:buChar char="-"/>
            </a:pPr>
            <a:r>
              <a:rPr lang="it-IT" sz="2500" dirty="0"/>
              <a:t>il professionista deve informare dettagliatamente (in parte utilizzando testi predeterminati) in merito alla sussistenza del diritto di recesso, altrimenti il termine entro cui può essere esercitato è prorogato di 1 anno</a:t>
            </a:r>
          </a:p>
        </p:txBody>
      </p:sp>
      <p:sp>
        <p:nvSpPr>
          <p:cNvPr id="8" name="Titolo 1">
            <a:extLst>
              <a:ext uri="{FF2B5EF4-FFF2-40B4-BE49-F238E27FC236}">
                <a16:creationId xmlns:a16="http://schemas.microsoft.com/office/drawing/2014/main" id="{3FC17056-F992-044C-B82A-1E529E937BC5}"/>
              </a:ext>
            </a:extLst>
          </p:cNvPr>
          <p:cNvSpPr>
            <a:spLocks noGrp="1"/>
          </p:cNvSpPr>
          <p:nvPr>
            <p:ph type="title"/>
          </p:nvPr>
        </p:nvSpPr>
        <p:spPr/>
        <p:txBody>
          <a:bodyPr>
            <a:normAutofit/>
          </a:bodyPr>
          <a:lstStyle/>
          <a:p>
            <a:r>
              <a:rPr lang="it-IT" sz="3200" b="1" dirty="0">
                <a:solidFill>
                  <a:srgbClr val="88A2D0"/>
                </a:solidFill>
              </a:rPr>
              <a:t>Dir. 83/2011/UE sulla tutela dei consumatori</a:t>
            </a:r>
          </a:p>
        </p:txBody>
      </p:sp>
    </p:spTree>
    <p:extLst>
      <p:ext uri="{BB962C8B-B14F-4D97-AF65-F5344CB8AC3E}">
        <p14:creationId xmlns:p14="http://schemas.microsoft.com/office/powerpoint/2010/main" val="23123416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po 4">
            <a:extLst>
              <a:ext uri="{FF2B5EF4-FFF2-40B4-BE49-F238E27FC236}">
                <a16:creationId xmlns:a16="http://schemas.microsoft.com/office/drawing/2014/main" id="{A102B5D8-0453-A340-A0B8-752F0F79EAC0}"/>
              </a:ext>
            </a:extLst>
          </p:cNvPr>
          <p:cNvGrpSpPr>
            <a:grpSpLocks/>
          </p:cNvGrpSpPr>
          <p:nvPr/>
        </p:nvGrpSpPr>
        <p:grpSpPr>
          <a:xfrm>
            <a:off x="4823552" y="5941788"/>
            <a:ext cx="2544896" cy="551087"/>
            <a:chOff x="1878951" y="5799081"/>
            <a:chExt cx="2544896" cy="551087"/>
          </a:xfrm>
        </p:grpSpPr>
        <p:pic>
          <p:nvPicPr>
            <p:cNvPr id="6" name="Immagine 5">
              <a:hlinkClick r:id="rId2"/>
              <a:extLst>
                <a:ext uri="{FF2B5EF4-FFF2-40B4-BE49-F238E27FC236}">
                  <a16:creationId xmlns:a16="http://schemas.microsoft.com/office/drawing/2014/main" id="{AF5CBFB3-11BB-6B4F-947E-0E910F2B55A0}"/>
                </a:ext>
              </a:extLst>
            </p:cNvPr>
            <p:cNvPicPr>
              <a:picLocks noChangeAspect="1"/>
            </p:cNvPicPr>
            <p:nvPr/>
          </p:nvPicPr>
          <p:blipFill>
            <a:blip r:embed="rId3"/>
            <a:stretch>
              <a:fillRect/>
            </a:stretch>
          </p:blipFill>
          <p:spPr>
            <a:xfrm>
              <a:off x="2927030" y="5799081"/>
              <a:ext cx="448738" cy="408552"/>
            </a:xfrm>
            <a:prstGeom prst="rect">
              <a:avLst/>
            </a:prstGeom>
          </p:spPr>
        </p:pic>
        <p:sp>
          <p:nvSpPr>
            <p:cNvPr id="7" name="CasellaDiTesto 6">
              <a:extLst>
                <a:ext uri="{FF2B5EF4-FFF2-40B4-BE49-F238E27FC236}">
                  <a16:creationId xmlns:a16="http://schemas.microsoft.com/office/drawing/2014/main" id="{E8064835-54A7-3749-9885-176386F12F02}"/>
                </a:ext>
              </a:extLst>
            </p:cNvPr>
            <p:cNvSpPr txBox="1"/>
            <p:nvPr/>
          </p:nvSpPr>
          <p:spPr>
            <a:xfrm>
              <a:off x="1878951" y="6119336"/>
              <a:ext cx="2544896" cy="230832"/>
            </a:xfrm>
            <a:prstGeom prst="rect">
              <a:avLst/>
            </a:prstGeom>
            <a:noFill/>
          </p:spPr>
          <p:txBody>
            <a:bodyPr wrap="square" rtlCol="0">
              <a:spAutoFit/>
            </a:bodyPr>
            <a:lstStyle/>
            <a:p>
              <a:pPr algn="ctr"/>
              <a:r>
                <a:rPr lang="it-IT" sz="900" b="1" dirty="0">
                  <a:solidFill>
                    <a:srgbClr val="88A2D0"/>
                  </a:solidFill>
                  <a:latin typeface="Josefin Sans Std Light" panose="02000503000000020003" pitchFamily="2" charset="77"/>
                </a:rPr>
                <a:t>The Startup </a:t>
              </a:r>
              <a:r>
                <a:rPr lang="it-IT" sz="900" b="1" dirty="0" err="1">
                  <a:solidFill>
                    <a:srgbClr val="88A2D0"/>
                  </a:solidFill>
                  <a:latin typeface="Josefin Sans Std Light" panose="02000503000000020003" pitchFamily="2" charset="77"/>
                </a:rPr>
                <a:t>Lawyers</a:t>
              </a:r>
              <a:r>
                <a:rPr lang="it-IT" sz="900" b="1" dirty="0">
                  <a:solidFill>
                    <a:srgbClr val="88A2D0"/>
                  </a:solidFill>
                  <a:latin typeface="Josefin Sans Std Light" panose="02000503000000020003" pitchFamily="2" charset="77"/>
                </a:rPr>
                <a:t> </a:t>
              </a:r>
            </a:p>
          </p:txBody>
        </p:sp>
      </p:grpSp>
      <p:sp>
        <p:nvSpPr>
          <p:cNvPr id="8" name="Segnaposto contenuto 3">
            <a:extLst>
              <a:ext uri="{FF2B5EF4-FFF2-40B4-BE49-F238E27FC236}">
                <a16:creationId xmlns:a16="http://schemas.microsoft.com/office/drawing/2014/main" id="{AE8810F1-30C4-4949-B6BC-D85A04014251}"/>
              </a:ext>
            </a:extLst>
          </p:cNvPr>
          <p:cNvSpPr txBox="1">
            <a:spLocks/>
          </p:cNvSpPr>
          <p:nvPr/>
        </p:nvSpPr>
        <p:spPr>
          <a:xfrm>
            <a:off x="838200" y="1649353"/>
            <a:ext cx="10515600" cy="4351338"/>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it-IT" dirty="0"/>
              <a:t>DIRITTO DI RECESSO</a:t>
            </a:r>
          </a:p>
          <a:p>
            <a:pPr>
              <a:buFontTx/>
              <a:buChar char="-"/>
            </a:pPr>
            <a:r>
              <a:rPr lang="it-IT" sz="2400" dirty="0"/>
              <a:t>le esclusioni dell’applicabilità del diritto di recesso sono previste tassativamente. </a:t>
            </a:r>
            <a:r>
              <a:rPr lang="it-IT" sz="2400" u="sng" dirty="0"/>
              <a:t>Le più rilevanti</a:t>
            </a:r>
            <a:r>
              <a:rPr lang="it-IT" sz="2400" dirty="0"/>
              <a:t>:</a:t>
            </a:r>
          </a:p>
          <a:p>
            <a:pPr lvl="2"/>
            <a:r>
              <a:rPr lang="it-IT" sz="2400" b="1" dirty="0"/>
              <a:t>Servizi </a:t>
            </a:r>
            <a:r>
              <a:rPr lang="it-IT" sz="2400" dirty="0"/>
              <a:t>dopo la piena prestazione del servizio se l’esecuzione è iniziata con l’accordo espresso del consumatore e con l’accettazione del fatto che perderà il diritto di recesso a seguito della piena esecuzione del contratto da parte del professionista</a:t>
            </a:r>
          </a:p>
          <a:p>
            <a:pPr lvl="2"/>
            <a:r>
              <a:rPr lang="it-IT" sz="2400" dirty="0"/>
              <a:t>Beni </a:t>
            </a:r>
            <a:r>
              <a:rPr lang="it-IT" sz="2400" b="1" dirty="0"/>
              <a:t>su misura o personalizzati</a:t>
            </a:r>
          </a:p>
          <a:p>
            <a:pPr lvl="2"/>
            <a:r>
              <a:rPr lang="it-IT" sz="2400" dirty="0"/>
              <a:t>Beni </a:t>
            </a:r>
            <a:r>
              <a:rPr lang="it-IT" sz="2400" b="1" dirty="0"/>
              <a:t>deteriorabili</a:t>
            </a:r>
          </a:p>
          <a:p>
            <a:pPr lvl="2"/>
            <a:r>
              <a:rPr lang="it-IT" sz="2400" dirty="0"/>
              <a:t>Beni </a:t>
            </a:r>
            <a:r>
              <a:rPr lang="it-IT" sz="2400" b="1" dirty="0"/>
              <a:t>sigillati</a:t>
            </a:r>
            <a:r>
              <a:rPr lang="it-IT" sz="2400" dirty="0"/>
              <a:t> che non si prestano ad essere restituiti per motivi igienici o connessi alla protezione della salute e sono stati aperti dopo la consegna</a:t>
            </a:r>
          </a:p>
          <a:p>
            <a:pPr lvl="2"/>
            <a:r>
              <a:rPr lang="it-IT" sz="2400" dirty="0"/>
              <a:t>La fornitura di alloggi per fini non residenziali, il trasporto di beni, i servizi di noleggio di autovetture, i servizi di catering o i servizi riguardanti le attività del tempo libero qualora il contratto preveda </a:t>
            </a:r>
            <a:r>
              <a:rPr lang="it-IT" sz="2400" b="1" dirty="0"/>
              <a:t>una data o un periodo di esecuzione specifici</a:t>
            </a:r>
          </a:p>
          <a:p>
            <a:pPr lvl="2"/>
            <a:r>
              <a:rPr lang="it-IT" sz="2400" dirty="0"/>
              <a:t>la fornitura di </a:t>
            </a:r>
            <a:r>
              <a:rPr lang="it-IT" sz="2400" b="1" dirty="0"/>
              <a:t>contenuto digitale </a:t>
            </a:r>
            <a:r>
              <a:rPr lang="it-IT" sz="2400" dirty="0"/>
              <a:t>mediante un supporto non materiale se l’esecuzione è iniziata con l’accordo espresso del consumatore e con la sua accettazione del fatto che avrebbe perso il diritto di recesso</a:t>
            </a:r>
          </a:p>
          <a:p>
            <a:pPr lvl="1">
              <a:buFontTx/>
              <a:buChar char="-"/>
            </a:pPr>
            <a:endParaRPr lang="it-IT" sz="2100" dirty="0"/>
          </a:p>
          <a:p>
            <a:pPr lvl="1">
              <a:buFontTx/>
              <a:buChar char="-"/>
            </a:pPr>
            <a:endParaRPr lang="it-IT" sz="2100" dirty="0"/>
          </a:p>
        </p:txBody>
      </p:sp>
      <p:sp>
        <p:nvSpPr>
          <p:cNvPr id="13" name="Titolo 1">
            <a:extLst>
              <a:ext uri="{FF2B5EF4-FFF2-40B4-BE49-F238E27FC236}">
                <a16:creationId xmlns:a16="http://schemas.microsoft.com/office/drawing/2014/main" id="{6683BBFC-3BF1-3043-B52E-1F541B366E67}"/>
              </a:ext>
            </a:extLst>
          </p:cNvPr>
          <p:cNvSpPr>
            <a:spLocks noGrp="1"/>
          </p:cNvSpPr>
          <p:nvPr>
            <p:ph type="title"/>
          </p:nvPr>
        </p:nvSpPr>
        <p:spPr/>
        <p:txBody>
          <a:bodyPr>
            <a:normAutofit/>
          </a:bodyPr>
          <a:lstStyle/>
          <a:p>
            <a:r>
              <a:rPr lang="it-IT" sz="3200" b="1" dirty="0">
                <a:solidFill>
                  <a:srgbClr val="88A2D0"/>
                </a:solidFill>
              </a:rPr>
              <a:t>Dir. 83/2011/UE sulla tutela dei consumatori</a:t>
            </a:r>
          </a:p>
        </p:txBody>
      </p:sp>
    </p:spTree>
    <p:extLst>
      <p:ext uri="{BB962C8B-B14F-4D97-AF65-F5344CB8AC3E}">
        <p14:creationId xmlns:p14="http://schemas.microsoft.com/office/powerpoint/2010/main" val="24665422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po 4">
            <a:extLst>
              <a:ext uri="{FF2B5EF4-FFF2-40B4-BE49-F238E27FC236}">
                <a16:creationId xmlns:a16="http://schemas.microsoft.com/office/drawing/2014/main" id="{A102B5D8-0453-A340-A0B8-752F0F79EAC0}"/>
              </a:ext>
            </a:extLst>
          </p:cNvPr>
          <p:cNvGrpSpPr>
            <a:grpSpLocks/>
          </p:cNvGrpSpPr>
          <p:nvPr/>
        </p:nvGrpSpPr>
        <p:grpSpPr>
          <a:xfrm>
            <a:off x="4823552" y="5941788"/>
            <a:ext cx="2544896" cy="551087"/>
            <a:chOff x="1878951" y="5799081"/>
            <a:chExt cx="2544896" cy="551087"/>
          </a:xfrm>
        </p:grpSpPr>
        <p:pic>
          <p:nvPicPr>
            <p:cNvPr id="6" name="Immagine 5">
              <a:hlinkClick r:id="rId2"/>
              <a:extLst>
                <a:ext uri="{FF2B5EF4-FFF2-40B4-BE49-F238E27FC236}">
                  <a16:creationId xmlns:a16="http://schemas.microsoft.com/office/drawing/2014/main" id="{AF5CBFB3-11BB-6B4F-947E-0E910F2B55A0}"/>
                </a:ext>
              </a:extLst>
            </p:cNvPr>
            <p:cNvPicPr>
              <a:picLocks noChangeAspect="1"/>
            </p:cNvPicPr>
            <p:nvPr/>
          </p:nvPicPr>
          <p:blipFill>
            <a:blip r:embed="rId3"/>
            <a:stretch>
              <a:fillRect/>
            </a:stretch>
          </p:blipFill>
          <p:spPr>
            <a:xfrm>
              <a:off x="2927030" y="5799081"/>
              <a:ext cx="448738" cy="408552"/>
            </a:xfrm>
            <a:prstGeom prst="rect">
              <a:avLst/>
            </a:prstGeom>
          </p:spPr>
        </p:pic>
        <p:sp>
          <p:nvSpPr>
            <p:cNvPr id="7" name="CasellaDiTesto 6">
              <a:extLst>
                <a:ext uri="{FF2B5EF4-FFF2-40B4-BE49-F238E27FC236}">
                  <a16:creationId xmlns:a16="http://schemas.microsoft.com/office/drawing/2014/main" id="{E8064835-54A7-3749-9885-176386F12F02}"/>
                </a:ext>
              </a:extLst>
            </p:cNvPr>
            <p:cNvSpPr txBox="1"/>
            <p:nvPr/>
          </p:nvSpPr>
          <p:spPr>
            <a:xfrm>
              <a:off x="1878951" y="6119336"/>
              <a:ext cx="2544896" cy="230832"/>
            </a:xfrm>
            <a:prstGeom prst="rect">
              <a:avLst/>
            </a:prstGeom>
            <a:noFill/>
          </p:spPr>
          <p:txBody>
            <a:bodyPr wrap="square" rtlCol="0">
              <a:spAutoFit/>
            </a:bodyPr>
            <a:lstStyle/>
            <a:p>
              <a:pPr algn="ctr"/>
              <a:r>
                <a:rPr lang="it-IT" sz="900" b="1" dirty="0">
                  <a:solidFill>
                    <a:srgbClr val="88A2D0"/>
                  </a:solidFill>
                  <a:latin typeface="Josefin Sans Std Light" panose="02000503000000020003" pitchFamily="2" charset="77"/>
                </a:rPr>
                <a:t>The Startup </a:t>
              </a:r>
              <a:r>
                <a:rPr lang="it-IT" sz="900" b="1" dirty="0" err="1">
                  <a:solidFill>
                    <a:srgbClr val="88A2D0"/>
                  </a:solidFill>
                  <a:latin typeface="Josefin Sans Std Light" panose="02000503000000020003" pitchFamily="2" charset="77"/>
                </a:rPr>
                <a:t>Lawyers</a:t>
              </a:r>
              <a:r>
                <a:rPr lang="it-IT" sz="900" b="1" dirty="0">
                  <a:solidFill>
                    <a:srgbClr val="88A2D0"/>
                  </a:solidFill>
                  <a:latin typeface="Josefin Sans Std Light" panose="02000503000000020003" pitchFamily="2" charset="77"/>
                </a:rPr>
                <a:t> </a:t>
              </a:r>
            </a:p>
          </p:txBody>
        </p:sp>
      </p:grpSp>
      <p:sp>
        <p:nvSpPr>
          <p:cNvPr id="4" name="Segnaposto contenuto 3">
            <a:extLst>
              <a:ext uri="{FF2B5EF4-FFF2-40B4-BE49-F238E27FC236}">
                <a16:creationId xmlns:a16="http://schemas.microsoft.com/office/drawing/2014/main" id="{45B5E45D-2FBC-2E43-B252-6229DB1630E7}"/>
              </a:ext>
            </a:extLst>
          </p:cNvPr>
          <p:cNvSpPr>
            <a:spLocks noGrp="1"/>
          </p:cNvSpPr>
          <p:nvPr>
            <p:ph idx="1"/>
          </p:nvPr>
        </p:nvSpPr>
        <p:spPr/>
        <p:txBody>
          <a:bodyPr>
            <a:normAutofit/>
          </a:bodyPr>
          <a:lstStyle/>
          <a:p>
            <a:pPr marL="0" indent="0">
              <a:buNone/>
            </a:pPr>
            <a:r>
              <a:rPr lang="it-IT" dirty="0"/>
              <a:t>GARANZIA DI CONFORMITA’</a:t>
            </a:r>
          </a:p>
          <a:p>
            <a:pPr marL="0" indent="0">
              <a:buNone/>
            </a:pPr>
            <a:endParaRPr lang="it-IT" dirty="0"/>
          </a:p>
          <a:p>
            <a:pPr>
              <a:buFontTx/>
              <a:buChar char="-"/>
            </a:pPr>
            <a:r>
              <a:rPr lang="it-IT" sz="2000" dirty="0"/>
              <a:t>vale per i beni e sussiste (almeno) per 2 anni dopo l’acquisto</a:t>
            </a:r>
          </a:p>
          <a:p>
            <a:pPr>
              <a:buFontTx/>
              <a:buChar char="-"/>
            </a:pPr>
            <a:r>
              <a:rPr lang="it-IT" sz="2000" dirty="0"/>
              <a:t>può essere fatta valere </a:t>
            </a:r>
            <a:r>
              <a:rPr lang="it-IT" sz="2000" b="1" dirty="0"/>
              <a:t>in presenza di difetti di conformità</a:t>
            </a:r>
          </a:p>
          <a:p>
            <a:pPr>
              <a:buFontTx/>
              <a:buChar char="-"/>
            </a:pPr>
            <a:r>
              <a:rPr lang="it-IT" sz="2000" dirty="0"/>
              <a:t>entro 6 mesi dall’acquisto l’onere della prova è invertito</a:t>
            </a:r>
          </a:p>
          <a:p>
            <a:pPr>
              <a:buFontTx/>
              <a:buChar char="-"/>
            </a:pPr>
            <a:r>
              <a:rPr lang="it-IT" sz="2000" dirty="0"/>
              <a:t>di norma, il venditore ha diritto a riparare, sostituire o rimborsare</a:t>
            </a:r>
          </a:p>
          <a:p>
            <a:pPr>
              <a:buFontTx/>
              <a:buChar char="-"/>
            </a:pPr>
            <a:r>
              <a:rPr lang="it-IT" sz="2000" u="sng" dirty="0"/>
              <a:t>attenzione</a:t>
            </a:r>
            <a:r>
              <a:rPr lang="it-IT" sz="2000" dirty="0"/>
              <a:t>: singoli stati membri hanno introdotto condizioni ulteriori o estensioni di durata, p. es. UK (entro 30 gg. </a:t>
            </a:r>
            <a:r>
              <a:rPr lang="it-IT" sz="2000" dirty="0">
                <a:sym typeface="Wingdings" pitchFamily="2" charset="2"/>
              </a:rPr>
              <a:t></a:t>
            </a:r>
            <a:r>
              <a:rPr lang="it-IT" sz="2000" dirty="0"/>
              <a:t> full </a:t>
            </a:r>
            <a:r>
              <a:rPr lang="it-IT" sz="2000" dirty="0" err="1"/>
              <a:t>refund</a:t>
            </a:r>
            <a:r>
              <a:rPr lang="it-IT" sz="2000" dirty="0"/>
              <a:t>; dopo: </a:t>
            </a:r>
            <a:r>
              <a:rPr lang="it-IT" sz="2000" dirty="0" err="1"/>
              <a:t>repair</a:t>
            </a:r>
            <a:r>
              <a:rPr lang="it-IT" sz="2000" dirty="0"/>
              <a:t>, </a:t>
            </a:r>
            <a:r>
              <a:rPr lang="it-IT" sz="2000" dirty="0" err="1"/>
              <a:t>replace</a:t>
            </a:r>
            <a:r>
              <a:rPr lang="it-IT" sz="2000" dirty="0"/>
              <a:t> or </a:t>
            </a:r>
            <a:r>
              <a:rPr lang="it-IT" sz="2000" dirty="0" err="1"/>
              <a:t>refund</a:t>
            </a:r>
            <a:r>
              <a:rPr lang="it-IT" sz="2000" dirty="0"/>
              <a:t>. Durata 6 anni, Scozia: 5), I-E-F (garanzia dev’essere fatta valere entro 2 mesi dalla scoperta del difetto), etc. </a:t>
            </a:r>
          </a:p>
        </p:txBody>
      </p:sp>
      <p:sp>
        <p:nvSpPr>
          <p:cNvPr id="8" name="Titolo 1">
            <a:extLst>
              <a:ext uri="{FF2B5EF4-FFF2-40B4-BE49-F238E27FC236}">
                <a16:creationId xmlns:a16="http://schemas.microsoft.com/office/drawing/2014/main" id="{0CB1DC0D-7AC9-F34F-9D9D-A12E9887BF73}"/>
              </a:ext>
            </a:extLst>
          </p:cNvPr>
          <p:cNvSpPr>
            <a:spLocks noGrp="1"/>
          </p:cNvSpPr>
          <p:nvPr>
            <p:ph type="title"/>
          </p:nvPr>
        </p:nvSpPr>
        <p:spPr/>
        <p:txBody>
          <a:bodyPr>
            <a:normAutofit/>
          </a:bodyPr>
          <a:lstStyle/>
          <a:p>
            <a:r>
              <a:rPr lang="it-IT" sz="3200" b="1" dirty="0">
                <a:solidFill>
                  <a:srgbClr val="88A2D0"/>
                </a:solidFill>
              </a:rPr>
              <a:t>Dir. 83/2011/UE sulla tutela dei consumatori</a:t>
            </a:r>
          </a:p>
        </p:txBody>
      </p:sp>
    </p:spTree>
    <p:extLst>
      <p:ext uri="{BB962C8B-B14F-4D97-AF65-F5344CB8AC3E}">
        <p14:creationId xmlns:p14="http://schemas.microsoft.com/office/powerpoint/2010/main" val="257815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po 4">
            <a:extLst>
              <a:ext uri="{FF2B5EF4-FFF2-40B4-BE49-F238E27FC236}">
                <a16:creationId xmlns:a16="http://schemas.microsoft.com/office/drawing/2014/main" id="{A102B5D8-0453-A340-A0B8-752F0F79EAC0}"/>
              </a:ext>
            </a:extLst>
          </p:cNvPr>
          <p:cNvGrpSpPr>
            <a:grpSpLocks/>
          </p:cNvGrpSpPr>
          <p:nvPr/>
        </p:nvGrpSpPr>
        <p:grpSpPr>
          <a:xfrm>
            <a:off x="4823552" y="5941788"/>
            <a:ext cx="2544896" cy="551087"/>
            <a:chOff x="1878951" y="5799081"/>
            <a:chExt cx="2544896" cy="551087"/>
          </a:xfrm>
        </p:grpSpPr>
        <p:pic>
          <p:nvPicPr>
            <p:cNvPr id="6" name="Immagine 5">
              <a:hlinkClick r:id="rId2"/>
              <a:extLst>
                <a:ext uri="{FF2B5EF4-FFF2-40B4-BE49-F238E27FC236}">
                  <a16:creationId xmlns:a16="http://schemas.microsoft.com/office/drawing/2014/main" id="{AF5CBFB3-11BB-6B4F-947E-0E910F2B55A0}"/>
                </a:ext>
              </a:extLst>
            </p:cNvPr>
            <p:cNvPicPr>
              <a:picLocks noChangeAspect="1"/>
            </p:cNvPicPr>
            <p:nvPr/>
          </p:nvPicPr>
          <p:blipFill>
            <a:blip r:embed="rId3"/>
            <a:stretch>
              <a:fillRect/>
            </a:stretch>
          </p:blipFill>
          <p:spPr>
            <a:xfrm>
              <a:off x="2927030" y="5799081"/>
              <a:ext cx="448738" cy="408552"/>
            </a:xfrm>
            <a:prstGeom prst="rect">
              <a:avLst/>
            </a:prstGeom>
          </p:spPr>
        </p:pic>
        <p:sp>
          <p:nvSpPr>
            <p:cNvPr id="7" name="CasellaDiTesto 6">
              <a:extLst>
                <a:ext uri="{FF2B5EF4-FFF2-40B4-BE49-F238E27FC236}">
                  <a16:creationId xmlns:a16="http://schemas.microsoft.com/office/drawing/2014/main" id="{E8064835-54A7-3749-9885-176386F12F02}"/>
                </a:ext>
              </a:extLst>
            </p:cNvPr>
            <p:cNvSpPr txBox="1"/>
            <p:nvPr/>
          </p:nvSpPr>
          <p:spPr>
            <a:xfrm>
              <a:off x="1878951" y="6119336"/>
              <a:ext cx="2544896" cy="230832"/>
            </a:xfrm>
            <a:prstGeom prst="rect">
              <a:avLst/>
            </a:prstGeom>
            <a:noFill/>
          </p:spPr>
          <p:txBody>
            <a:bodyPr wrap="square" rtlCol="0">
              <a:spAutoFit/>
            </a:bodyPr>
            <a:lstStyle/>
            <a:p>
              <a:pPr algn="ctr"/>
              <a:r>
                <a:rPr lang="it-IT" sz="900" b="1" dirty="0">
                  <a:solidFill>
                    <a:srgbClr val="88A2D0"/>
                  </a:solidFill>
                  <a:latin typeface="Josefin Sans Std Light" panose="02000503000000020003" pitchFamily="2" charset="77"/>
                </a:rPr>
                <a:t>The Startup </a:t>
              </a:r>
              <a:r>
                <a:rPr lang="it-IT" sz="900" b="1" dirty="0" err="1">
                  <a:solidFill>
                    <a:srgbClr val="88A2D0"/>
                  </a:solidFill>
                  <a:latin typeface="Josefin Sans Std Light" panose="02000503000000020003" pitchFamily="2" charset="77"/>
                </a:rPr>
                <a:t>Lawyers</a:t>
              </a:r>
              <a:r>
                <a:rPr lang="it-IT" sz="900" b="1" dirty="0">
                  <a:solidFill>
                    <a:srgbClr val="88A2D0"/>
                  </a:solidFill>
                  <a:latin typeface="Josefin Sans Std Light" panose="02000503000000020003" pitchFamily="2" charset="77"/>
                </a:rPr>
                <a:t> </a:t>
              </a:r>
            </a:p>
          </p:txBody>
        </p:sp>
      </p:grpSp>
      <p:sp>
        <p:nvSpPr>
          <p:cNvPr id="4" name="Segnaposto contenuto 3">
            <a:extLst>
              <a:ext uri="{FF2B5EF4-FFF2-40B4-BE49-F238E27FC236}">
                <a16:creationId xmlns:a16="http://schemas.microsoft.com/office/drawing/2014/main" id="{45B5E45D-2FBC-2E43-B252-6229DB1630E7}"/>
              </a:ext>
            </a:extLst>
          </p:cNvPr>
          <p:cNvSpPr>
            <a:spLocks noGrp="1"/>
          </p:cNvSpPr>
          <p:nvPr>
            <p:ph idx="1"/>
          </p:nvPr>
        </p:nvSpPr>
        <p:spPr/>
        <p:txBody>
          <a:bodyPr/>
          <a:lstStyle/>
          <a:p>
            <a:pPr marL="0" indent="0">
              <a:buNone/>
            </a:pPr>
            <a:r>
              <a:rPr lang="it-IT" dirty="0"/>
              <a:t>OBBLIGHI DI INFORMAZIONE PRECONTRATTUALE (ART. 6)</a:t>
            </a:r>
          </a:p>
          <a:p>
            <a:pPr marL="0" indent="0">
              <a:buNone/>
            </a:pPr>
            <a:r>
              <a:rPr lang="it-IT" sz="2000" dirty="0"/>
              <a:t>I più rilevanti:</a:t>
            </a:r>
          </a:p>
          <a:p>
            <a:pPr marL="0" indent="0">
              <a:buNone/>
            </a:pPr>
            <a:endParaRPr lang="it-IT" dirty="0"/>
          </a:p>
        </p:txBody>
      </p:sp>
      <p:sp>
        <p:nvSpPr>
          <p:cNvPr id="8" name="Titolo 1">
            <a:extLst>
              <a:ext uri="{FF2B5EF4-FFF2-40B4-BE49-F238E27FC236}">
                <a16:creationId xmlns:a16="http://schemas.microsoft.com/office/drawing/2014/main" id="{01A9B746-BBB1-CB46-9D6E-0D82A90289E0}"/>
              </a:ext>
            </a:extLst>
          </p:cNvPr>
          <p:cNvSpPr>
            <a:spLocks noGrp="1"/>
          </p:cNvSpPr>
          <p:nvPr>
            <p:ph type="title"/>
          </p:nvPr>
        </p:nvSpPr>
        <p:spPr/>
        <p:txBody>
          <a:bodyPr>
            <a:normAutofit/>
          </a:bodyPr>
          <a:lstStyle/>
          <a:p>
            <a:r>
              <a:rPr lang="it-IT" sz="3200" b="1" dirty="0">
                <a:solidFill>
                  <a:srgbClr val="88A2D0"/>
                </a:solidFill>
              </a:rPr>
              <a:t>Dir. 83/2011/UE sulla tutela dei consumatori</a:t>
            </a:r>
          </a:p>
        </p:txBody>
      </p:sp>
      <p:sp>
        <p:nvSpPr>
          <p:cNvPr id="2" name="CasellaDiTesto 1">
            <a:extLst>
              <a:ext uri="{FF2B5EF4-FFF2-40B4-BE49-F238E27FC236}">
                <a16:creationId xmlns:a16="http://schemas.microsoft.com/office/drawing/2014/main" id="{1F65A10B-28E1-C348-AD56-612B7CE1A06E}"/>
              </a:ext>
            </a:extLst>
          </p:cNvPr>
          <p:cNvSpPr txBox="1"/>
          <p:nvPr/>
        </p:nvSpPr>
        <p:spPr>
          <a:xfrm>
            <a:off x="838200" y="2688116"/>
            <a:ext cx="5257800" cy="3416320"/>
          </a:xfrm>
          <a:prstGeom prst="rect">
            <a:avLst/>
          </a:prstGeom>
          <a:noFill/>
        </p:spPr>
        <p:txBody>
          <a:bodyPr wrap="square" rtlCol="0">
            <a:spAutoFit/>
          </a:bodyPr>
          <a:lstStyle/>
          <a:p>
            <a:pPr marL="285750" lvl="0" indent="-285750">
              <a:buFont typeface="Arial" panose="020B0604020202020204" pitchFamily="34" charset="0"/>
              <a:buChar char="•"/>
            </a:pPr>
            <a:r>
              <a:rPr lang="it-IT" dirty="0"/>
              <a:t>caratteristiche principali dei beni o servizi</a:t>
            </a:r>
          </a:p>
          <a:p>
            <a:pPr marL="285750" lvl="0" indent="-285750">
              <a:buFont typeface="Arial" panose="020B0604020202020204" pitchFamily="34" charset="0"/>
              <a:buChar char="•"/>
            </a:pPr>
            <a:r>
              <a:rPr lang="it-IT" dirty="0"/>
              <a:t>identità del professionista</a:t>
            </a:r>
          </a:p>
          <a:p>
            <a:pPr marL="285750" lvl="0" indent="-285750">
              <a:buFont typeface="Arial" panose="020B0604020202020204" pitchFamily="34" charset="0"/>
              <a:buChar char="•"/>
            </a:pPr>
            <a:r>
              <a:rPr lang="it-IT" dirty="0"/>
              <a:t>indirizzo geografico ed estremi di contatto (telefono, fax, email)</a:t>
            </a:r>
          </a:p>
          <a:p>
            <a:pPr marL="285750" lvl="0" indent="-285750">
              <a:buFont typeface="Arial" panose="020B0604020202020204" pitchFamily="34" charset="0"/>
              <a:buChar char="•"/>
            </a:pPr>
            <a:r>
              <a:rPr lang="it-IT" dirty="0"/>
              <a:t>prezzo totale dei beni o servizi</a:t>
            </a:r>
            <a:r>
              <a:rPr lang="it-IT" baseline="30000" dirty="0"/>
              <a:t>1</a:t>
            </a:r>
            <a:r>
              <a:rPr lang="it-IT" dirty="0"/>
              <a:t>, spese aggiuntive e di spedizione</a:t>
            </a:r>
          </a:p>
          <a:p>
            <a:pPr marL="285750" lvl="0" indent="-285750">
              <a:buFont typeface="Arial" panose="020B0604020202020204" pitchFamily="34" charset="0"/>
              <a:buChar char="•"/>
            </a:pPr>
            <a:r>
              <a:rPr lang="it-IT" dirty="0"/>
              <a:t>modalità e mezzi di pagamento</a:t>
            </a:r>
          </a:p>
          <a:p>
            <a:pPr marL="285750" lvl="0" indent="-285750">
              <a:buFont typeface="Arial" panose="020B0604020202020204" pitchFamily="34" charset="0"/>
              <a:buChar char="•"/>
            </a:pPr>
            <a:r>
              <a:rPr lang="it-IT" dirty="0"/>
              <a:t>modalità e termini di consegna o esecuzione</a:t>
            </a:r>
          </a:p>
          <a:p>
            <a:pPr marL="285750" lvl="0" indent="-285750">
              <a:buFont typeface="Arial" panose="020B0604020202020204" pitchFamily="34" charset="0"/>
              <a:buChar char="•"/>
            </a:pPr>
            <a:r>
              <a:rPr lang="it-IT" dirty="0"/>
              <a:t>l’esistenza del diritto di recesso (con varie specificazioni, tra cui le condizioni di perdita o esclusione del diritto di recesso)</a:t>
            </a:r>
          </a:p>
          <a:p>
            <a:endParaRPr lang="it-IT" dirty="0"/>
          </a:p>
        </p:txBody>
      </p:sp>
      <p:sp>
        <p:nvSpPr>
          <p:cNvPr id="3" name="CasellaDiTesto 2">
            <a:extLst>
              <a:ext uri="{FF2B5EF4-FFF2-40B4-BE49-F238E27FC236}">
                <a16:creationId xmlns:a16="http://schemas.microsoft.com/office/drawing/2014/main" id="{416322A3-8024-2B4C-97B5-DCC6C5449EC6}"/>
              </a:ext>
            </a:extLst>
          </p:cNvPr>
          <p:cNvSpPr txBox="1"/>
          <p:nvPr/>
        </p:nvSpPr>
        <p:spPr>
          <a:xfrm>
            <a:off x="6096000" y="2688116"/>
            <a:ext cx="5257800" cy="3262432"/>
          </a:xfrm>
          <a:prstGeom prst="rect">
            <a:avLst/>
          </a:prstGeom>
          <a:noFill/>
        </p:spPr>
        <p:txBody>
          <a:bodyPr wrap="square" rtlCol="0">
            <a:spAutoFit/>
          </a:bodyPr>
          <a:lstStyle/>
          <a:p>
            <a:pPr marL="285750" lvl="0" indent="-285750">
              <a:buFont typeface="Arial" panose="020B0604020202020204" pitchFamily="34" charset="0"/>
              <a:buChar char="•"/>
            </a:pPr>
            <a:r>
              <a:rPr lang="it-IT" dirty="0"/>
              <a:t>l’addebito delle spese di spedizione del reso</a:t>
            </a:r>
          </a:p>
          <a:p>
            <a:pPr marL="285750" lvl="0" indent="-285750">
              <a:buFont typeface="Arial" panose="020B0604020202020204" pitchFamily="34" charset="0"/>
              <a:buChar char="•"/>
            </a:pPr>
            <a:r>
              <a:rPr lang="it-IT" dirty="0"/>
              <a:t>l’esistenza di una garanzia legale</a:t>
            </a:r>
          </a:p>
          <a:p>
            <a:pPr marL="285750" lvl="0" indent="-285750">
              <a:buFont typeface="Arial" panose="020B0604020202020204" pitchFamily="34" charset="0"/>
              <a:buChar char="•"/>
            </a:pPr>
            <a:r>
              <a:rPr lang="it-IT" dirty="0"/>
              <a:t>l’esistenza e le condizioni di eventuali garanzie commerciali (i.e. contrattuali)</a:t>
            </a:r>
          </a:p>
          <a:p>
            <a:pPr marL="285750" lvl="0" indent="-285750">
              <a:buFont typeface="Arial" panose="020B0604020202020204" pitchFamily="34" charset="0"/>
              <a:buChar char="•"/>
            </a:pPr>
            <a:r>
              <a:rPr lang="it-IT" dirty="0"/>
              <a:t>la durata del contratto </a:t>
            </a:r>
          </a:p>
          <a:p>
            <a:pPr marL="285750" lvl="0" indent="-285750">
              <a:buFont typeface="Arial" panose="020B0604020202020204" pitchFamily="34" charset="0"/>
              <a:buChar char="•"/>
            </a:pPr>
            <a:r>
              <a:rPr lang="it-IT" dirty="0"/>
              <a:t>funzionalità del contenuto digitale, DRM ed interoperabilità</a:t>
            </a:r>
          </a:p>
          <a:p>
            <a:pPr marL="285750" lvl="0" indent="-285750">
              <a:buFont typeface="Arial" panose="020B0604020202020204" pitchFamily="34" charset="0"/>
              <a:buChar char="•"/>
            </a:pPr>
            <a:r>
              <a:rPr lang="it-IT" dirty="0"/>
              <a:t>l’esistenza di meccanismi di ADR</a:t>
            </a:r>
            <a:br>
              <a:rPr lang="it-IT" dirty="0"/>
            </a:br>
            <a:endParaRPr lang="it-IT" dirty="0"/>
          </a:p>
          <a:p>
            <a:r>
              <a:rPr lang="it-IT" sz="1300" baseline="30000" dirty="0"/>
              <a:t>1</a:t>
            </a:r>
            <a:r>
              <a:rPr lang="it-IT" sz="1300" dirty="0"/>
              <a:t> o, se la natura dei beni o servizi comporta l’impossibilità di calcolare ragionevolmente il prezzo in anticipo, le modalità di calcolo del prezzo</a:t>
            </a:r>
          </a:p>
          <a:p>
            <a:endParaRPr lang="it-IT" dirty="0"/>
          </a:p>
        </p:txBody>
      </p:sp>
    </p:spTree>
    <p:extLst>
      <p:ext uri="{BB962C8B-B14F-4D97-AF65-F5344CB8AC3E}">
        <p14:creationId xmlns:p14="http://schemas.microsoft.com/office/powerpoint/2010/main" val="35333295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po 4">
            <a:extLst>
              <a:ext uri="{FF2B5EF4-FFF2-40B4-BE49-F238E27FC236}">
                <a16:creationId xmlns:a16="http://schemas.microsoft.com/office/drawing/2014/main" id="{A102B5D8-0453-A340-A0B8-752F0F79EAC0}"/>
              </a:ext>
            </a:extLst>
          </p:cNvPr>
          <p:cNvGrpSpPr>
            <a:grpSpLocks/>
          </p:cNvGrpSpPr>
          <p:nvPr/>
        </p:nvGrpSpPr>
        <p:grpSpPr>
          <a:xfrm>
            <a:off x="4823552" y="5941788"/>
            <a:ext cx="2544896" cy="551087"/>
            <a:chOff x="1878951" y="5799081"/>
            <a:chExt cx="2544896" cy="551087"/>
          </a:xfrm>
        </p:grpSpPr>
        <p:pic>
          <p:nvPicPr>
            <p:cNvPr id="6" name="Immagine 5">
              <a:hlinkClick r:id="rId2"/>
              <a:extLst>
                <a:ext uri="{FF2B5EF4-FFF2-40B4-BE49-F238E27FC236}">
                  <a16:creationId xmlns:a16="http://schemas.microsoft.com/office/drawing/2014/main" id="{AF5CBFB3-11BB-6B4F-947E-0E910F2B55A0}"/>
                </a:ext>
              </a:extLst>
            </p:cNvPr>
            <p:cNvPicPr>
              <a:picLocks noChangeAspect="1"/>
            </p:cNvPicPr>
            <p:nvPr/>
          </p:nvPicPr>
          <p:blipFill>
            <a:blip r:embed="rId3"/>
            <a:stretch>
              <a:fillRect/>
            </a:stretch>
          </p:blipFill>
          <p:spPr>
            <a:xfrm>
              <a:off x="2927030" y="5799081"/>
              <a:ext cx="448738" cy="408552"/>
            </a:xfrm>
            <a:prstGeom prst="rect">
              <a:avLst/>
            </a:prstGeom>
          </p:spPr>
        </p:pic>
        <p:sp>
          <p:nvSpPr>
            <p:cNvPr id="7" name="CasellaDiTesto 6">
              <a:extLst>
                <a:ext uri="{FF2B5EF4-FFF2-40B4-BE49-F238E27FC236}">
                  <a16:creationId xmlns:a16="http://schemas.microsoft.com/office/drawing/2014/main" id="{E8064835-54A7-3749-9885-176386F12F02}"/>
                </a:ext>
              </a:extLst>
            </p:cNvPr>
            <p:cNvSpPr txBox="1"/>
            <p:nvPr/>
          </p:nvSpPr>
          <p:spPr>
            <a:xfrm>
              <a:off x="1878951" y="6119336"/>
              <a:ext cx="2544896" cy="230832"/>
            </a:xfrm>
            <a:prstGeom prst="rect">
              <a:avLst/>
            </a:prstGeom>
            <a:noFill/>
          </p:spPr>
          <p:txBody>
            <a:bodyPr wrap="square" rtlCol="0">
              <a:spAutoFit/>
            </a:bodyPr>
            <a:lstStyle/>
            <a:p>
              <a:pPr algn="ctr"/>
              <a:r>
                <a:rPr lang="it-IT" sz="900" b="1" dirty="0">
                  <a:solidFill>
                    <a:srgbClr val="88A2D0"/>
                  </a:solidFill>
                  <a:latin typeface="Josefin Sans Std Light" panose="02000503000000020003" pitchFamily="2" charset="77"/>
                </a:rPr>
                <a:t>The Startup </a:t>
              </a:r>
              <a:r>
                <a:rPr lang="it-IT" sz="900" b="1" dirty="0" err="1">
                  <a:solidFill>
                    <a:srgbClr val="88A2D0"/>
                  </a:solidFill>
                  <a:latin typeface="Josefin Sans Std Light" panose="02000503000000020003" pitchFamily="2" charset="77"/>
                </a:rPr>
                <a:t>Lawyers</a:t>
              </a:r>
              <a:r>
                <a:rPr lang="it-IT" sz="900" b="1" dirty="0">
                  <a:solidFill>
                    <a:srgbClr val="88A2D0"/>
                  </a:solidFill>
                  <a:latin typeface="Josefin Sans Std Light" panose="02000503000000020003" pitchFamily="2" charset="77"/>
                </a:rPr>
                <a:t> </a:t>
              </a:r>
            </a:p>
          </p:txBody>
        </p:sp>
      </p:grpSp>
      <p:sp>
        <p:nvSpPr>
          <p:cNvPr id="4" name="Segnaposto contenuto 3">
            <a:extLst>
              <a:ext uri="{FF2B5EF4-FFF2-40B4-BE49-F238E27FC236}">
                <a16:creationId xmlns:a16="http://schemas.microsoft.com/office/drawing/2014/main" id="{45B5E45D-2FBC-2E43-B252-6229DB1630E7}"/>
              </a:ext>
            </a:extLst>
          </p:cNvPr>
          <p:cNvSpPr>
            <a:spLocks noGrp="1"/>
          </p:cNvSpPr>
          <p:nvPr>
            <p:ph idx="1"/>
          </p:nvPr>
        </p:nvSpPr>
        <p:spPr/>
        <p:txBody>
          <a:bodyPr/>
          <a:lstStyle/>
          <a:p>
            <a:pPr marL="0" indent="0">
              <a:buNone/>
            </a:pPr>
            <a:r>
              <a:rPr lang="it-IT" dirty="0"/>
              <a:t>IN PARTICOLARE, I PREZZI</a:t>
            </a:r>
          </a:p>
          <a:p>
            <a:endParaRPr lang="it-IT" dirty="0"/>
          </a:p>
          <a:p>
            <a:r>
              <a:rPr lang="it-IT" dirty="0"/>
              <a:t>In generale, nei confronti dei consumatori i prezzi esposti devono essere sempre “trasparenti” e comprensivi di tasse (IVA), supplementi (spese di spedizione) e commissioni applicabili.</a:t>
            </a:r>
          </a:p>
          <a:p>
            <a:r>
              <a:rPr lang="it-IT" dirty="0"/>
              <a:t>Attenzione: la direttiva </a:t>
            </a:r>
            <a:r>
              <a:rPr lang="it-IT" b="1" dirty="0"/>
              <a:t>2015/2366/UE</a:t>
            </a:r>
            <a:r>
              <a:rPr lang="it-IT" dirty="0"/>
              <a:t>, applicabile dal 13. gennaio 2018, vieta al gestore di attività online di imporre al consumatore spese collegate alla scelta di un determinato mezzo di pagamento (carta di credito, bonifico, </a:t>
            </a:r>
            <a:r>
              <a:rPr lang="it-IT" dirty="0" err="1"/>
              <a:t>paypal</a:t>
            </a:r>
            <a:r>
              <a:rPr lang="it-IT" dirty="0"/>
              <a:t> etc.) salvo alcune eccezioni. </a:t>
            </a:r>
          </a:p>
          <a:p>
            <a:endParaRPr lang="it-IT" dirty="0"/>
          </a:p>
        </p:txBody>
      </p:sp>
      <p:sp>
        <p:nvSpPr>
          <p:cNvPr id="8" name="Titolo 1">
            <a:extLst>
              <a:ext uri="{FF2B5EF4-FFF2-40B4-BE49-F238E27FC236}">
                <a16:creationId xmlns:a16="http://schemas.microsoft.com/office/drawing/2014/main" id="{DB2FCD63-A374-EC45-8721-72DE38F1ED4D}"/>
              </a:ext>
            </a:extLst>
          </p:cNvPr>
          <p:cNvSpPr>
            <a:spLocks noGrp="1"/>
          </p:cNvSpPr>
          <p:nvPr>
            <p:ph type="title"/>
          </p:nvPr>
        </p:nvSpPr>
        <p:spPr/>
        <p:txBody>
          <a:bodyPr>
            <a:normAutofit/>
          </a:bodyPr>
          <a:lstStyle/>
          <a:p>
            <a:r>
              <a:rPr lang="it-IT" sz="3200" b="1" dirty="0">
                <a:solidFill>
                  <a:srgbClr val="88A2D0"/>
                </a:solidFill>
              </a:rPr>
              <a:t>Dir. 83/2011/UE sulla tutela dei consumatori</a:t>
            </a:r>
          </a:p>
        </p:txBody>
      </p:sp>
    </p:spTree>
    <p:extLst>
      <p:ext uri="{BB962C8B-B14F-4D97-AF65-F5344CB8AC3E}">
        <p14:creationId xmlns:p14="http://schemas.microsoft.com/office/powerpoint/2010/main" val="14424600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po 4">
            <a:extLst>
              <a:ext uri="{FF2B5EF4-FFF2-40B4-BE49-F238E27FC236}">
                <a16:creationId xmlns:a16="http://schemas.microsoft.com/office/drawing/2014/main" id="{A102B5D8-0453-A340-A0B8-752F0F79EAC0}"/>
              </a:ext>
            </a:extLst>
          </p:cNvPr>
          <p:cNvGrpSpPr>
            <a:grpSpLocks/>
          </p:cNvGrpSpPr>
          <p:nvPr/>
        </p:nvGrpSpPr>
        <p:grpSpPr>
          <a:xfrm>
            <a:off x="4823552" y="5941788"/>
            <a:ext cx="2544896" cy="551087"/>
            <a:chOff x="1878951" y="5799081"/>
            <a:chExt cx="2544896" cy="551087"/>
          </a:xfrm>
        </p:grpSpPr>
        <p:pic>
          <p:nvPicPr>
            <p:cNvPr id="6" name="Immagine 5">
              <a:hlinkClick r:id="rId2"/>
              <a:extLst>
                <a:ext uri="{FF2B5EF4-FFF2-40B4-BE49-F238E27FC236}">
                  <a16:creationId xmlns:a16="http://schemas.microsoft.com/office/drawing/2014/main" id="{AF5CBFB3-11BB-6B4F-947E-0E910F2B55A0}"/>
                </a:ext>
              </a:extLst>
            </p:cNvPr>
            <p:cNvPicPr>
              <a:picLocks noChangeAspect="1"/>
            </p:cNvPicPr>
            <p:nvPr/>
          </p:nvPicPr>
          <p:blipFill>
            <a:blip r:embed="rId3"/>
            <a:stretch>
              <a:fillRect/>
            </a:stretch>
          </p:blipFill>
          <p:spPr>
            <a:xfrm>
              <a:off x="2927030" y="5799081"/>
              <a:ext cx="448738" cy="408552"/>
            </a:xfrm>
            <a:prstGeom prst="rect">
              <a:avLst/>
            </a:prstGeom>
          </p:spPr>
        </p:pic>
        <p:sp>
          <p:nvSpPr>
            <p:cNvPr id="7" name="CasellaDiTesto 6">
              <a:extLst>
                <a:ext uri="{FF2B5EF4-FFF2-40B4-BE49-F238E27FC236}">
                  <a16:creationId xmlns:a16="http://schemas.microsoft.com/office/drawing/2014/main" id="{E8064835-54A7-3749-9885-176386F12F02}"/>
                </a:ext>
              </a:extLst>
            </p:cNvPr>
            <p:cNvSpPr txBox="1"/>
            <p:nvPr/>
          </p:nvSpPr>
          <p:spPr>
            <a:xfrm>
              <a:off x="1878951" y="6119336"/>
              <a:ext cx="2544896" cy="230832"/>
            </a:xfrm>
            <a:prstGeom prst="rect">
              <a:avLst/>
            </a:prstGeom>
            <a:noFill/>
          </p:spPr>
          <p:txBody>
            <a:bodyPr wrap="square" rtlCol="0">
              <a:spAutoFit/>
            </a:bodyPr>
            <a:lstStyle/>
            <a:p>
              <a:pPr algn="ctr"/>
              <a:r>
                <a:rPr lang="it-IT" sz="900" b="1" dirty="0">
                  <a:solidFill>
                    <a:srgbClr val="88A2D0"/>
                  </a:solidFill>
                  <a:latin typeface="Josefin Sans Std Light" panose="02000503000000020003" pitchFamily="2" charset="77"/>
                </a:rPr>
                <a:t>The Startup </a:t>
              </a:r>
              <a:r>
                <a:rPr lang="it-IT" sz="900" b="1" dirty="0" err="1">
                  <a:solidFill>
                    <a:srgbClr val="88A2D0"/>
                  </a:solidFill>
                  <a:latin typeface="Josefin Sans Std Light" panose="02000503000000020003" pitchFamily="2" charset="77"/>
                </a:rPr>
                <a:t>Lawyers</a:t>
              </a:r>
              <a:r>
                <a:rPr lang="it-IT" sz="900" b="1" dirty="0">
                  <a:solidFill>
                    <a:srgbClr val="88A2D0"/>
                  </a:solidFill>
                  <a:latin typeface="Josefin Sans Std Light" panose="02000503000000020003" pitchFamily="2" charset="77"/>
                </a:rPr>
                <a:t> </a:t>
              </a:r>
            </a:p>
          </p:txBody>
        </p:sp>
      </p:grpSp>
      <p:sp>
        <p:nvSpPr>
          <p:cNvPr id="4" name="Segnaposto contenuto 3">
            <a:extLst>
              <a:ext uri="{FF2B5EF4-FFF2-40B4-BE49-F238E27FC236}">
                <a16:creationId xmlns:a16="http://schemas.microsoft.com/office/drawing/2014/main" id="{45B5E45D-2FBC-2E43-B252-6229DB1630E7}"/>
              </a:ext>
            </a:extLst>
          </p:cNvPr>
          <p:cNvSpPr>
            <a:spLocks noGrp="1"/>
          </p:cNvSpPr>
          <p:nvPr>
            <p:ph idx="1"/>
          </p:nvPr>
        </p:nvSpPr>
        <p:spPr/>
        <p:txBody>
          <a:bodyPr/>
          <a:lstStyle/>
          <a:p>
            <a:pPr marL="0" indent="0">
              <a:buNone/>
            </a:pPr>
            <a:r>
              <a:rPr lang="it-IT" dirty="0"/>
              <a:t>DIVIETO DI CLAUSOLE ABUSIVE (O VESSATORIE)</a:t>
            </a:r>
          </a:p>
          <a:p>
            <a:pPr marL="0" indent="0">
              <a:buNone/>
            </a:pPr>
            <a:endParaRPr lang="it-IT" dirty="0"/>
          </a:p>
          <a:p>
            <a:pPr marL="0" indent="0">
              <a:buNone/>
            </a:pPr>
            <a:r>
              <a:rPr lang="it-IT" dirty="0"/>
              <a:t>Il legislatore europeo si intromette nell’accordo contrattuale tra venditore ed acquirente per annullare le clausole che determinano, a danno del consumatore, un significativo squilibrio dei diritti e degli obblighi delle parti derivanti dal contratto. </a:t>
            </a:r>
          </a:p>
          <a:p>
            <a:pPr marL="0" indent="0">
              <a:buNone/>
            </a:pPr>
            <a:endParaRPr lang="it-IT" dirty="0"/>
          </a:p>
        </p:txBody>
      </p:sp>
      <p:sp>
        <p:nvSpPr>
          <p:cNvPr id="8" name="Titolo 1">
            <a:extLst>
              <a:ext uri="{FF2B5EF4-FFF2-40B4-BE49-F238E27FC236}">
                <a16:creationId xmlns:a16="http://schemas.microsoft.com/office/drawing/2014/main" id="{2962B0F6-5D5F-D249-850A-9A4FFDC50E14}"/>
              </a:ext>
            </a:extLst>
          </p:cNvPr>
          <p:cNvSpPr>
            <a:spLocks noGrp="1"/>
          </p:cNvSpPr>
          <p:nvPr>
            <p:ph type="title"/>
          </p:nvPr>
        </p:nvSpPr>
        <p:spPr/>
        <p:txBody>
          <a:bodyPr>
            <a:normAutofit/>
          </a:bodyPr>
          <a:lstStyle/>
          <a:p>
            <a:r>
              <a:rPr lang="it-IT" sz="3200" b="1" dirty="0">
                <a:solidFill>
                  <a:srgbClr val="88A2D0"/>
                </a:solidFill>
              </a:rPr>
              <a:t>Dir. 93/13/CEE sulle clausole abusive</a:t>
            </a:r>
          </a:p>
        </p:txBody>
      </p:sp>
    </p:spTree>
    <p:extLst>
      <p:ext uri="{BB962C8B-B14F-4D97-AF65-F5344CB8AC3E}">
        <p14:creationId xmlns:p14="http://schemas.microsoft.com/office/powerpoint/2010/main" val="4097276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po 4">
            <a:extLst>
              <a:ext uri="{FF2B5EF4-FFF2-40B4-BE49-F238E27FC236}">
                <a16:creationId xmlns:a16="http://schemas.microsoft.com/office/drawing/2014/main" id="{A102B5D8-0453-A340-A0B8-752F0F79EAC0}"/>
              </a:ext>
            </a:extLst>
          </p:cNvPr>
          <p:cNvGrpSpPr>
            <a:grpSpLocks/>
          </p:cNvGrpSpPr>
          <p:nvPr/>
        </p:nvGrpSpPr>
        <p:grpSpPr>
          <a:xfrm>
            <a:off x="4823552" y="5941788"/>
            <a:ext cx="2544896" cy="551087"/>
            <a:chOff x="1878951" y="5799081"/>
            <a:chExt cx="2544896" cy="551087"/>
          </a:xfrm>
        </p:grpSpPr>
        <p:pic>
          <p:nvPicPr>
            <p:cNvPr id="6" name="Immagine 5">
              <a:hlinkClick r:id="rId2"/>
              <a:extLst>
                <a:ext uri="{FF2B5EF4-FFF2-40B4-BE49-F238E27FC236}">
                  <a16:creationId xmlns:a16="http://schemas.microsoft.com/office/drawing/2014/main" id="{AF5CBFB3-11BB-6B4F-947E-0E910F2B55A0}"/>
                </a:ext>
              </a:extLst>
            </p:cNvPr>
            <p:cNvPicPr>
              <a:picLocks noChangeAspect="1"/>
            </p:cNvPicPr>
            <p:nvPr/>
          </p:nvPicPr>
          <p:blipFill>
            <a:blip r:embed="rId3"/>
            <a:stretch>
              <a:fillRect/>
            </a:stretch>
          </p:blipFill>
          <p:spPr>
            <a:xfrm>
              <a:off x="2927030" y="5799081"/>
              <a:ext cx="448738" cy="408552"/>
            </a:xfrm>
            <a:prstGeom prst="rect">
              <a:avLst/>
            </a:prstGeom>
          </p:spPr>
        </p:pic>
        <p:sp>
          <p:nvSpPr>
            <p:cNvPr id="7" name="CasellaDiTesto 6">
              <a:extLst>
                <a:ext uri="{FF2B5EF4-FFF2-40B4-BE49-F238E27FC236}">
                  <a16:creationId xmlns:a16="http://schemas.microsoft.com/office/drawing/2014/main" id="{E8064835-54A7-3749-9885-176386F12F02}"/>
                </a:ext>
              </a:extLst>
            </p:cNvPr>
            <p:cNvSpPr txBox="1"/>
            <p:nvPr/>
          </p:nvSpPr>
          <p:spPr>
            <a:xfrm>
              <a:off x="1878951" y="6119336"/>
              <a:ext cx="2544896" cy="230832"/>
            </a:xfrm>
            <a:prstGeom prst="rect">
              <a:avLst/>
            </a:prstGeom>
            <a:noFill/>
          </p:spPr>
          <p:txBody>
            <a:bodyPr wrap="square" rtlCol="0">
              <a:spAutoFit/>
            </a:bodyPr>
            <a:lstStyle/>
            <a:p>
              <a:pPr algn="ctr"/>
              <a:r>
                <a:rPr lang="it-IT" sz="900" b="1" dirty="0">
                  <a:solidFill>
                    <a:srgbClr val="88A2D0"/>
                  </a:solidFill>
                  <a:latin typeface="Josefin Sans Std Light" panose="02000503000000020003" pitchFamily="2" charset="77"/>
                </a:rPr>
                <a:t>The Startup </a:t>
              </a:r>
              <a:r>
                <a:rPr lang="it-IT" sz="900" b="1" dirty="0" err="1">
                  <a:solidFill>
                    <a:srgbClr val="88A2D0"/>
                  </a:solidFill>
                  <a:latin typeface="Josefin Sans Std Light" panose="02000503000000020003" pitchFamily="2" charset="77"/>
                </a:rPr>
                <a:t>Lawyers</a:t>
              </a:r>
              <a:r>
                <a:rPr lang="it-IT" sz="900" b="1" dirty="0">
                  <a:solidFill>
                    <a:srgbClr val="88A2D0"/>
                  </a:solidFill>
                  <a:latin typeface="Josefin Sans Std Light" panose="02000503000000020003" pitchFamily="2" charset="77"/>
                </a:rPr>
                <a:t> </a:t>
              </a:r>
            </a:p>
          </p:txBody>
        </p:sp>
      </p:grpSp>
      <p:sp>
        <p:nvSpPr>
          <p:cNvPr id="4" name="Segnaposto contenuto 3">
            <a:extLst>
              <a:ext uri="{FF2B5EF4-FFF2-40B4-BE49-F238E27FC236}">
                <a16:creationId xmlns:a16="http://schemas.microsoft.com/office/drawing/2014/main" id="{45B5E45D-2FBC-2E43-B252-6229DB1630E7}"/>
              </a:ext>
            </a:extLst>
          </p:cNvPr>
          <p:cNvSpPr>
            <a:spLocks noGrp="1"/>
          </p:cNvSpPr>
          <p:nvPr>
            <p:ph idx="1"/>
          </p:nvPr>
        </p:nvSpPr>
        <p:spPr/>
        <p:txBody>
          <a:bodyPr>
            <a:normAutofit fontScale="47500" lnSpcReduction="20000"/>
          </a:bodyPr>
          <a:lstStyle/>
          <a:p>
            <a:pPr marL="0" indent="0">
              <a:buNone/>
            </a:pPr>
            <a:r>
              <a:rPr lang="it-IT" sz="4200" dirty="0"/>
              <a:t>Esempi di clausole cd. abusive (nell’attuazione italiana «vessatorie»)</a:t>
            </a:r>
          </a:p>
          <a:p>
            <a:pPr marL="0" indent="0">
              <a:buNone/>
            </a:pPr>
            <a:r>
              <a:rPr lang="it-IT" i="1" dirty="0"/>
              <a:t>(estratto dall’elenco contenuto nell’allegato alla direttiva)</a:t>
            </a:r>
          </a:p>
          <a:p>
            <a:pPr marL="0" indent="0">
              <a:buNone/>
            </a:pPr>
            <a:r>
              <a:rPr lang="it-IT" dirty="0"/>
              <a:t>a) escludere o limitare la responsabilità giuridica del professionista in caso di morte o lesione personale del consumatore, risultante da un atto o da un'omissione di tale professionista; </a:t>
            </a:r>
          </a:p>
          <a:p>
            <a:pPr marL="0" indent="0">
              <a:buNone/>
            </a:pPr>
            <a:r>
              <a:rPr lang="it-IT" dirty="0"/>
              <a:t>b) escludere o limitare impropriamente i diritti legali del consumatore nei confronti del professionista o di un'altra parte in caso di totale o parziale inadempimento o di adempimento difettoso da parte del professionista di un qualsiasi obbligo contrattuale, compresa la possibilità di compensare un debito nei confronti del professionista con un credito esigibile dallo stesso; </a:t>
            </a:r>
          </a:p>
          <a:p>
            <a:pPr marL="0" indent="0">
              <a:buNone/>
            </a:pPr>
            <a:r>
              <a:rPr lang="it-IT" dirty="0" err="1"/>
              <a:t>f</a:t>
            </a:r>
            <a:r>
              <a:rPr lang="it-IT" dirty="0"/>
              <a:t>) autorizzare il professionista a rescindere a sua discrezione il contratto qualora la stessa facoltà non sia riconosciuta al consumatore, nonché permettere al professionista di trattenere le somme versate quale corrispettivo per le sue prestazioni non ancora fornite, qualora sia il professionista che rescinde il contratto; </a:t>
            </a:r>
          </a:p>
          <a:p>
            <a:pPr marL="0" indent="0">
              <a:buNone/>
            </a:pPr>
            <a:r>
              <a:rPr lang="it-IT" dirty="0"/>
              <a:t>h) prorogare automaticamente un contratto di durata determinata in assenza di manifestazione contraria del consumatore qualora sia stata fissata una data eccessivamente lontana dalla scadenza del contratto quale data limite per esprimere la volontà del consumatore di non prorogare il contratto; </a:t>
            </a:r>
          </a:p>
          <a:p>
            <a:pPr marL="0" indent="0">
              <a:buNone/>
            </a:pPr>
            <a:r>
              <a:rPr lang="it-IT" dirty="0"/>
              <a:t>i) constatare in modo irrefragabile l'adesione del consumatore a clausole di cui egli non ha avuto di fatto possibilità di prendere conoscenza prima della conclusione del contratto; </a:t>
            </a:r>
          </a:p>
          <a:p>
            <a:pPr marL="0" indent="0">
              <a:buNone/>
            </a:pPr>
            <a:r>
              <a:rPr lang="it-IT" dirty="0" err="1"/>
              <a:t>j</a:t>
            </a:r>
            <a:r>
              <a:rPr lang="it-IT" dirty="0"/>
              <a:t>) autorizzare il professionista a modificare unilateralmente le condizioni del contratto senza valido motivo specificato nel contratto stesso; </a:t>
            </a:r>
          </a:p>
          <a:p>
            <a:pPr marL="0" indent="0">
              <a:buNone/>
            </a:pPr>
            <a:r>
              <a:rPr lang="it-IT" dirty="0"/>
              <a:t>k) autorizzare il professionista a modificare unilateralmente, senza valido motivo, alcune caratteristiche del prodotto o del servizio da fornire; </a:t>
            </a:r>
          </a:p>
          <a:p>
            <a:pPr marL="0" indent="0">
              <a:buNone/>
            </a:pPr>
            <a:r>
              <a:rPr lang="it-IT" dirty="0" err="1"/>
              <a:t>q</a:t>
            </a:r>
            <a:r>
              <a:rPr lang="it-IT" dirty="0"/>
              <a:t>) sopprimere o limitare l'esercizio di azioni legali o vie di ricorso del consumatore, in particolare obbligando il consumatore a rivolgersi esclusivamente a una giurisdizione di arbitrato non disciplinata da disposizioni giuridiche, limitando indebitamente i mezzi di prova a disposizione del consumatore o imponendogli un onere della prova che, ai sensi della legislazione applicabile, incomberebbe a un'altra parte del contratto. </a:t>
            </a:r>
          </a:p>
          <a:p>
            <a:pPr marL="0" indent="0">
              <a:buNone/>
            </a:pPr>
            <a:endParaRPr lang="it-IT" dirty="0"/>
          </a:p>
        </p:txBody>
      </p:sp>
      <p:sp>
        <p:nvSpPr>
          <p:cNvPr id="9" name="Titolo 1">
            <a:extLst>
              <a:ext uri="{FF2B5EF4-FFF2-40B4-BE49-F238E27FC236}">
                <a16:creationId xmlns:a16="http://schemas.microsoft.com/office/drawing/2014/main" id="{730377F2-9354-1A4A-BAEF-4CF2B279A520}"/>
              </a:ext>
            </a:extLst>
          </p:cNvPr>
          <p:cNvSpPr>
            <a:spLocks noGrp="1"/>
          </p:cNvSpPr>
          <p:nvPr>
            <p:ph type="title"/>
          </p:nvPr>
        </p:nvSpPr>
        <p:spPr/>
        <p:txBody>
          <a:bodyPr>
            <a:normAutofit/>
          </a:bodyPr>
          <a:lstStyle/>
          <a:p>
            <a:r>
              <a:rPr lang="it-IT" sz="3200" b="1" dirty="0">
                <a:solidFill>
                  <a:srgbClr val="88A2D0"/>
                </a:solidFill>
              </a:rPr>
              <a:t>Dir. 93/13/CEE sulla tutela dei consumatori</a:t>
            </a:r>
          </a:p>
        </p:txBody>
      </p:sp>
    </p:spTree>
    <p:extLst>
      <p:ext uri="{BB962C8B-B14F-4D97-AF65-F5344CB8AC3E}">
        <p14:creationId xmlns:p14="http://schemas.microsoft.com/office/powerpoint/2010/main" val="27731070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po 4">
            <a:extLst>
              <a:ext uri="{FF2B5EF4-FFF2-40B4-BE49-F238E27FC236}">
                <a16:creationId xmlns:a16="http://schemas.microsoft.com/office/drawing/2014/main" id="{A102B5D8-0453-A340-A0B8-752F0F79EAC0}"/>
              </a:ext>
            </a:extLst>
          </p:cNvPr>
          <p:cNvGrpSpPr>
            <a:grpSpLocks/>
          </p:cNvGrpSpPr>
          <p:nvPr/>
        </p:nvGrpSpPr>
        <p:grpSpPr>
          <a:xfrm>
            <a:off x="4823552" y="5941788"/>
            <a:ext cx="2544896" cy="551087"/>
            <a:chOff x="1878951" y="5799081"/>
            <a:chExt cx="2544896" cy="551087"/>
          </a:xfrm>
        </p:grpSpPr>
        <p:pic>
          <p:nvPicPr>
            <p:cNvPr id="6" name="Immagine 5">
              <a:hlinkClick r:id="rId2"/>
              <a:extLst>
                <a:ext uri="{FF2B5EF4-FFF2-40B4-BE49-F238E27FC236}">
                  <a16:creationId xmlns:a16="http://schemas.microsoft.com/office/drawing/2014/main" id="{AF5CBFB3-11BB-6B4F-947E-0E910F2B55A0}"/>
                </a:ext>
              </a:extLst>
            </p:cNvPr>
            <p:cNvPicPr>
              <a:picLocks noChangeAspect="1"/>
            </p:cNvPicPr>
            <p:nvPr/>
          </p:nvPicPr>
          <p:blipFill>
            <a:blip r:embed="rId3"/>
            <a:stretch>
              <a:fillRect/>
            </a:stretch>
          </p:blipFill>
          <p:spPr>
            <a:xfrm>
              <a:off x="2927030" y="5799081"/>
              <a:ext cx="448738" cy="408552"/>
            </a:xfrm>
            <a:prstGeom prst="rect">
              <a:avLst/>
            </a:prstGeom>
          </p:spPr>
        </p:pic>
        <p:sp>
          <p:nvSpPr>
            <p:cNvPr id="7" name="CasellaDiTesto 6">
              <a:extLst>
                <a:ext uri="{FF2B5EF4-FFF2-40B4-BE49-F238E27FC236}">
                  <a16:creationId xmlns:a16="http://schemas.microsoft.com/office/drawing/2014/main" id="{E8064835-54A7-3749-9885-176386F12F02}"/>
                </a:ext>
              </a:extLst>
            </p:cNvPr>
            <p:cNvSpPr txBox="1"/>
            <p:nvPr/>
          </p:nvSpPr>
          <p:spPr>
            <a:xfrm>
              <a:off x="1878951" y="6119336"/>
              <a:ext cx="2544896" cy="230832"/>
            </a:xfrm>
            <a:prstGeom prst="rect">
              <a:avLst/>
            </a:prstGeom>
            <a:noFill/>
          </p:spPr>
          <p:txBody>
            <a:bodyPr wrap="square" rtlCol="0">
              <a:spAutoFit/>
            </a:bodyPr>
            <a:lstStyle/>
            <a:p>
              <a:pPr algn="ctr"/>
              <a:r>
                <a:rPr lang="it-IT" sz="900" b="1" dirty="0">
                  <a:solidFill>
                    <a:srgbClr val="88A2D0"/>
                  </a:solidFill>
                  <a:latin typeface="Josefin Sans Std Light" panose="02000503000000020003" pitchFamily="2" charset="77"/>
                </a:rPr>
                <a:t>The Startup </a:t>
              </a:r>
              <a:r>
                <a:rPr lang="it-IT" sz="900" b="1" dirty="0" err="1">
                  <a:solidFill>
                    <a:srgbClr val="88A2D0"/>
                  </a:solidFill>
                  <a:latin typeface="Josefin Sans Std Light" panose="02000503000000020003" pitchFamily="2" charset="77"/>
                </a:rPr>
                <a:t>Lawyers</a:t>
              </a:r>
              <a:r>
                <a:rPr lang="it-IT" sz="900" b="1" dirty="0">
                  <a:solidFill>
                    <a:srgbClr val="88A2D0"/>
                  </a:solidFill>
                  <a:latin typeface="Josefin Sans Std Light" panose="02000503000000020003" pitchFamily="2" charset="77"/>
                </a:rPr>
                <a:t> </a:t>
              </a:r>
            </a:p>
          </p:txBody>
        </p:sp>
      </p:grpSp>
      <p:sp>
        <p:nvSpPr>
          <p:cNvPr id="4" name="Segnaposto contenuto 3">
            <a:extLst>
              <a:ext uri="{FF2B5EF4-FFF2-40B4-BE49-F238E27FC236}">
                <a16:creationId xmlns:a16="http://schemas.microsoft.com/office/drawing/2014/main" id="{45B5E45D-2FBC-2E43-B252-6229DB1630E7}"/>
              </a:ext>
            </a:extLst>
          </p:cNvPr>
          <p:cNvSpPr>
            <a:spLocks noGrp="1"/>
          </p:cNvSpPr>
          <p:nvPr>
            <p:ph idx="1"/>
          </p:nvPr>
        </p:nvSpPr>
        <p:spPr>
          <a:xfrm>
            <a:off x="838200" y="1480855"/>
            <a:ext cx="10515600" cy="4351338"/>
          </a:xfrm>
        </p:spPr>
        <p:txBody>
          <a:bodyPr>
            <a:normAutofit/>
          </a:bodyPr>
          <a:lstStyle/>
          <a:p>
            <a:pPr marL="0" indent="0">
              <a:buNone/>
            </a:pPr>
            <a:r>
              <a:rPr lang="it-IT" dirty="0"/>
              <a:t>LEGGE APPLICABILE ALLE OBBLIGAZIONI CONTRATTUALI</a:t>
            </a:r>
          </a:p>
          <a:p>
            <a:pPr marL="0" indent="0">
              <a:buNone/>
            </a:pPr>
            <a:r>
              <a:rPr lang="it-IT" sz="2000" dirty="0"/>
              <a:t>Quella sulle clausole abusive è una direttiva, che lascia quindi un buon margine di discrezionalità agli Stati Membri. Infatti il quadro giuridico varia in maniera abbastanza netta da paese a paese.</a:t>
            </a:r>
            <a:br>
              <a:rPr lang="it-IT" sz="2000" dirty="0"/>
            </a:br>
            <a:endParaRPr lang="it-IT" sz="2000" dirty="0"/>
          </a:p>
          <a:p>
            <a:pPr marL="0" indent="0">
              <a:buNone/>
            </a:pPr>
            <a:r>
              <a:rPr lang="it-IT" sz="2000" u="sng" dirty="0"/>
              <a:t>Attenzione</a:t>
            </a:r>
            <a:r>
              <a:rPr lang="it-IT" sz="2000" dirty="0"/>
              <a:t>: Ex art. 6 del reg. Roma I, il contratto tra professionista e consumatore “è disciplinato dalla legge del paese nel quale il consumatore ha la residenza abituale. […] Le parti possono scegliere la legge applicabile a un contratto che soddisfa i requisiti del paragrafo 1 in conformità dell’articolo 3. Tuttavia, </a:t>
            </a:r>
            <a:r>
              <a:rPr lang="it-IT" sz="2000" b="1" dirty="0"/>
              <a:t>tale scelta non vale a privare il consumatore della protezione assicuratagli dalle disposizioni alle quali non è permesso derogare convenzionalmente ai sensi della legge che, in mancanza di scelta, sarebbe stata applicabile a norma del paragrafo 1</a:t>
            </a:r>
            <a:r>
              <a:rPr lang="it-IT" sz="2000" dirty="0"/>
              <a:t>.” </a:t>
            </a:r>
            <a:br>
              <a:rPr lang="it-IT" sz="2000" dirty="0"/>
            </a:br>
            <a:endParaRPr lang="it-IT" sz="2000" dirty="0"/>
          </a:p>
          <a:p>
            <a:pPr marL="0" indent="0" algn="ctr">
              <a:buNone/>
            </a:pPr>
            <a:r>
              <a:rPr lang="it-IT" sz="2000" dirty="0"/>
              <a:t>(come dire una cosa semplice in modo complicato)</a:t>
            </a:r>
          </a:p>
        </p:txBody>
      </p:sp>
      <p:sp>
        <p:nvSpPr>
          <p:cNvPr id="8" name="Titolo 1">
            <a:extLst>
              <a:ext uri="{FF2B5EF4-FFF2-40B4-BE49-F238E27FC236}">
                <a16:creationId xmlns:a16="http://schemas.microsoft.com/office/drawing/2014/main" id="{AE690EAD-96BC-CB44-89AE-CCAF3BEC5AC5}"/>
              </a:ext>
            </a:extLst>
          </p:cNvPr>
          <p:cNvSpPr>
            <a:spLocks noGrp="1"/>
          </p:cNvSpPr>
          <p:nvPr>
            <p:ph type="title"/>
          </p:nvPr>
        </p:nvSpPr>
        <p:spPr/>
        <p:txBody>
          <a:bodyPr>
            <a:normAutofit/>
          </a:bodyPr>
          <a:lstStyle/>
          <a:p>
            <a:r>
              <a:rPr lang="it-IT" sz="3200" b="1" dirty="0">
                <a:solidFill>
                  <a:srgbClr val="88A2D0"/>
                </a:solidFill>
              </a:rPr>
              <a:t>Reg. 593/2008/CE Roma I</a:t>
            </a:r>
          </a:p>
        </p:txBody>
      </p:sp>
    </p:spTree>
    <p:extLst>
      <p:ext uri="{BB962C8B-B14F-4D97-AF65-F5344CB8AC3E}">
        <p14:creationId xmlns:p14="http://schemas.microsoft.com/office/powerpoint/2010/main" val="12505034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po 4">
            <a:extLst>
              <a:ext uri="{FF2B5EF4-FFF2-40B4-BE49-F238E27FC236}">
                <a16:creationId xmlns:a16="http://schemas.microsoft.com/office/drawing/2014/main" id="{A102B5D8-0453-A340-A0B8-752F0F79EAC0}"/>
              </a:ext>
            </a:extLst>
          </p:cNvPr>
          <p:cNvGrpSpPr>
            <a:grpSpLocks/>
          </p:cNvGrpSpPr>
          <p:nvPr/>
        </p:nvGrpSpPr>
        <p:grpSpPr>
          <a:xfrm>
            <a:off x="4823552" y="5941788"/>
            <a:ext cx="2544896" cy="551087"/>
            <a:chOff x="1878951" y="5799081"/>
            <a:chExt cx="2544896" cy="551087"/>
          </a:xfrm>
        </p:grpSpPr>
        <p:pic>
          <p:nvPicPr>
            <p:cNvPr id="6" name="Immagine 5">
              <a:hlinkClick r:id="rId2"/>
              <a:extLst>
                <a:ext uri="{FF2B5EF4-FFF2-40B4-BE49-F238E27FC236}">
                  <a16:creationId xmlns:a16="http://schemas.microsoft.com/office/drawing/2014/main" id="{AF5CBFB3-11BB-6B4F-947E-0E910F2B55A0}"/>
                </a:ext>
              </a:extLst>
            </p:cNvPr>
            <p:cNvPicPr>
              <a:picLocks noChangeAspect="1"/>
            </p:cNvPicPr>
            <p:nvPr/>
          </p:nvPicPr>
          <p:blipFill>
            <a:blip r:embed="rId3"/>
            <a:stretch>
              <a:fillRect/>
            </a:stretch>
          </p:blipFill>
          <p:spPr>
            <a:xfrm>
              <a:off x="2927030" y="5799081"/>
              <a:ext cx="448738" cy="408552"/>
            </a:xfrm>
            <a:prstGeom prst="rect">
              <a:avLst/>
            </a:prstGeom>
          </p:spPr>
        </p:pic>
        <p:sp>
          <p:nvSpPr>
            <p:cNvPr id="7" name="CasellaDiTesto 6">
              <a:extLst>
                <a:ext uri="{FF2B5EF4-FFF2-40B4-BE49-F238E27FC236}">
                  <a16:creationId xmlns:a16="http://schemas.microsoft.com/office/drawing/2014/main" id="{E8064835-54A7-3749-9885-176386F12F02}"/>
                </a:ext>
              </a:extLst>
            </p:cNvPr>
            <p:cNvSpPr txBox="1"/>
            <p:nvPr/>
          </p:nvSpPr>
          <p:spPr>
            <a:xfrm>
              <a:off x="1878951" y="6119336"/>
              <a:ext cx="2544896" cy="230832"/>
            </a:xfrm>
            <a:prstGeom prst="rect">
              <a:avLst/>
            </a:prstGeom>
            <a:noFill/>
          </p:spPr>
          <p:txBody>
            <a:bodyPr wrap="square" rtlCol="0">
              <a:spAutoFit/>
            </a:bodyPr>
            <a:lstStyle/>
            <a:p>
              <a:pPr algn="ctr"/>
              <a:r>
                <a:rPr lang="it-IT" sz="900" b="1" dirty="0">
                  <a:solidFill>
                    <a:srgbClr val="88A2D0"/>
                  </a:solidFill>
                  <a:latin typeface="Josefin Sans Std Light" panose="02000503000000020003" pitchFamily="2" charset="77"/>
                </a:rPr>
                <a:t>The Startup </a:t>
              </a:r>
              <a:r>
                <a:rPr lang="it-IT" sz="900" b="1" dirty="0" err="1">
                  <a:solidFill>
                    <a:srgbClr val="88A2D0"/>
                  </a:solidFill>
                  <a:latin typeface="Josefin Sans Std Light" panose="02000503000000020003" pitchFamily="2" charset="77"/>
                </a:rPr>
                <a:t>Lawyers</a:t>
              </a:r>
              <a:r>
                <a:rPr lang="it-IT" sz="900" b="1" dirty="0">
                  <a:solidFill>
                    <a:srgbClr val="88A2D0"/>
                  </a:solidFill>
                  <a:latin typeface="Josefin Sans Std Light" panose="02000503000000020003" pitchFamily="2" charset="77"/>
                </a:rPr>
                <a:t> </a:t>
              </a:r>
            </a:p>
          </p:txBody>
        </p:sp>
      </p:grpSp>
      <p:sp>
        <p:nvSpPr>
          <p:cNvPr id="4" name="Segnaposto contenuto 3">
            <a:extLst>
              <a:ext uri="{FF2B5EF4-FFF2-40B4-BE49-F238E27FC236}">
                <a16:creationId xmlns:a16="http://schemas.microsoft.com/office/drawing/2014/main" id="{45B5E45D-2FBC-2E43-B252-6229DB1630E7}"/>
              </a:ext>
            </a:extLst>
          </p:cNvPr>
          <p:cNvSpPr>
            <a:spLocks noGrp="1"/>
          </p:cNvSpPr>
          <p:nvPr>
            <p:ph idx="1"/>
          </p:nvPr>
        </p:nvSpPr>
        <p:spPr>
          <a:xfrm>
            <a:off x="838200" y="1825625"/>
            <a:ext cx="10515600" cy="4351338"/>
          </a:xfrm>
        </p:spPr>
        <p:txBody>
          <a:bodyPr/>
          <a:lstStyle/>
          <a:p>
            <a:pPr lvl="0"/>
            <a:r>
              <a:rPr lang="it-IT" dirty="0"/>
              <a:t>vale in tutta la UE (non è possibile scegliere singoli paesi)</a:t>
            </a:r>
          </a:p>
          <a:p>
            <a:pPr lvl="0"/>
            <a:r>
              <a:rPr lang="it-IT" dirty="0"/>
              <a:t>costi: circa 1.000 EUR (contro i circa 150 EUR di un marchio italiano)</a:t>
            </a:r>
          </a:p>
          <a:p>
            <a:pPr lvl="0"/>
            <a:r>
              <a:rPr lang="it-IT" dirty="0"/>
              <a:t>potenziale conflitto tra marchi esteso a tutto il territorio</a:t>
            </a:r>
          </a:p>
          <a:p>
            <a:pPr lvl="0"/>
            <a:r>
              <a:rPr lang="it-IT" dirty="0"/>
              <a:t>primi 5 anni: periodo “di grazia”, rinnovo ogni 10</a:t>
            </a:r>
          </a:p>
          <a:p>
            <a:pPr lvl="0"/>
            <a:r>
              <a:rPr lang="it-IT" dirty="0"/>
              <a:t>entro i 6 mesi dalla registrazione: beneficio della priorità</a:t>
            </a:r>
          </a:p>
          <a:p>
            <a:pPr lvl="0"/>
            <a:r>
              <a:rPr lang="it-IT" dirty="0"/>
              <a:t>entro 3 mesi dal deposito: possibile depositare un’opposizione</a:t>
            </a:r>
          </a:p>
          <a:p>
            <a:pPr lvl="0"/>
            <a:r>
              <a:rPr lang="it-IT" dirty="0"/>
              <a:t>entro certi limiti è protetto anche il marchio non registrato (se previsto dalla legislazione locale)</a:t>
            </a:r>
          </a:p>
          <a:p>
            <a:pPr marL="0" indent="0">
              <a:buNone/>
            </a:pPr>
            <a:endParaRPr lang="it-IT" dirty="0"/>
          </a:p>
        </p:txBody>
      </p:sp>
      <p:sp>
        <p:nvSpPr>
          <p:cNvPr id="8" name="Titolo 1">
            <a:extLst>
              <a:ext uri="{FF2B5EF4-FFF2-40B4-BE49-F238E27FC236}">
                <a16:creationId xmlns:a16="http://schemas.microsoft.com/office/drawing/2014/main" id="{4C2F1703-E507-7B4F-BEDA-02FE3CC47909}"/>
              </a:ext>
            </a:extLst>
          </p:cNvPr>
          <p:cNvSpPr>
            <a:spLocks noGrp="1"/>
          </p:cNvSpPr>
          <p:nvPr>
            <p:ph type="title"/>
          </p:nvPr>
        </p:nvSpPr>
        <p:spPr/>
        <p:txBody>
          <a:bodyPr>
            <a:normAutofit/>
          </a:bodyPr>
          <a:lstStyle/>
          <a:p>
            <a:r>
              <a:rPr lang="it-IT" sz="3200" b="1" dirty="0">
                <a:solidFill>
                  <a:srgbClr val="88A2D0"/>
                </a:solidFill>
              </a:rPr>
              <a:t>Reg. 2017/1001/UE sul marchio unitario europeo (MUE)</a:t>
            </a:r>
          </a:p>
        </p:txBody>
      </p:sp>
    </p:spTree>
    <p:extLst>
      <p:ext uri="{BB962C8B-B14F-4D97-AF65-F5344CB8AC3E}">
        <p14:creationId xmlns:p14="http://schemas.microsoft.com/office/powerpoint/2010/main" val="17392150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po 4">
            <a:extLst>
              <a:ext uri="{FF2B5EF4-FFF2-40B4-BE49-F238E27FC236}">
                <a16:creationId xmlns:a16="http://schemas.microsoft.com/office/drawing/2014/main" id="{A102B5D8-0453-A340-A0B8-752F0F79EAC0}"/>
              </a:ext>
            </a:extLst>
          </p:cNvPr>
          <p:cNvGrpSpPr>
            <a:grpSpLocks/>
          </p:cNvGrpSpPr>
          <p:nvPr/>
        </p:nvGrpSpPr>
        <p:grpSpPr>
          <a:xfrm>
            <a:off x="4823552" y="5941788"/>
            <a:ext cx="2544896" cy="551087"/>
            <a:chOff x="1878951" y="5799081"/>
            <a:chExt cx="2544896" cy="551087"/>
          </a:xfrm>
        </p:grpSpPr>
        <p:pic>
          <p:nvPicPr>
            <p:cNvPr id="6" name="Immagine 5">
              <a:hlinkClick r:id="rId2"/>
              <a:extLst>
                <a:ext uri="{FF2B5EF4-FFF2-40B4-BE49-F238E27FC236}">
                  <a16:creationId xmlns:a16="http://schemas.microsoft.com/office/drawing/2014/main" id="{AF5CBFB3-11BB-6B4F-947E-0E910F2B55A0}"/>
                </a:ext>
              </a:extLst>
            </p:cNvPr>
            <p:cNvPicPr>
              <a:picLocks noChangeAspect="1"/>
            </p:cNvPicPr>
            <p:nvPr/>
          </p:nvPicPr>
          <p:blipFill>
            <a:blip r:embed="rId3"/>
            <a:stretch>
              <a:fillRect/>
            </a:stretch>
          </p:blipFill>
          <p:spPr>
            <a:xfrm>
              <a:off x="2927030" y="5799081"/>
              <a:ext cx="448738" cy="408552"/>
            </a:xfrm>
            <a:prstGeom prst="rect">
              <a:avLst/>
            </a:prstGeom>
          </p:spPr>
        </p:pic>
        <p:sp>
          <p:nvSpPr>
            <p:cNvPr id="7" name="CasellaDiTesto 6">
              <a:extLst>
                <a:ext uri="{FF2B5EF4-FFF2-40B4-BE49-F238E27FC236}">
                  <a16:creationId xmlns:a16="http://schemas.microsoft.com/office/drawing/2014/main" id="{E8064835-54A7-3749-9885-176386F12F02}"/>
                </a:ext>
              </a:extLst>
            </p:cNvPr>
            <p:cNvSpPr txBox="1"/>
            <p:nvPr/>
          </p:nvSpPr>
          <p:spPr>
            <a:xfrm>
              <a:off x="1878951" y="6119336"/>
              <a:ext cx="2544896" cy="230832"/>
            </a:xfrm>
            <a:prstGeom prst="rect">
              <a:avLst/>
            </a:prstGeom>
            <a:noFill/>
          </p:spPr>
          <p:txBody>
            <a:bodyPr wrap="square" rtlCol="0">
              <a:spAutoFit/>
            </a:bodyPr>
            <a:lstStyle/>
            <a:p>
              <a:pPr algn="ctr"/>
              <a:r>
                <a:rPr lang="it-IT" sz="900" b="1" dirty="0">
                  <a:solidFill>
                    <a:srgbClr val="88A2D0"/>
                  </a:solidFill>
                  <a:latin typeface="Josefin Sans Std Light" panose="02000503000000020003" pitchFamily="2" charset="77"/>
                </a:rPr>
                <a:t>The Startup </a:t>
              </a:r>
              <a:r>
                <a:rPr lang="it-IT" sz="900" b="1" dirty="0" err="1">
                  <a:solidFill>
                    <a:srgbClr val="88A2D0"/>
                  </a:solidFill>
                  <a:latin typeface="Josefin Sans Std Light" panose="02000503000000020003" pitchFamily="2" charset="77"/>
                </a:rPr>
                <a:t>Lawyers</a:t>
              </a:r>
              <a:r>
                <a:rPr lang="it-IT" sz="900" b="1" dirty="0">
                  <a:solidFill>
                    <a:srgbClr val="88A2D0"/>
                  </a:solidFill>
                  <a:latin typeface="Josefin Sans Std Light" panose="02000503000000020003" pitchFamily="2" charset="77"/>
                </a:rPr>
                <a:t> </a:t>
              </a:r>
            </a:p>
          </p:txBody>
        </p:sp>
      </p:grpSp>
      <p:sp>
        <p:nvSpPr>
          <p:cNvPr id="4" name="Segnaposto contenuto 3">
            <a:extLst>
              <a:ext uri="{FF2B5EF4-FFF2-40B4-BE49-F238E27FC236}">
                <a16:creationId xmlns:a16="http://schemas.microsoft.com/office/drawing/2014/main" id="{45B5E45D-2FBC-2E43-B252-6229DB1630E7}"/>
              </a:ext>
            </a:extLst>
          </p:cNvPr>
          <p:cNvSpPr>
            <a:spLocks noGrp="1"/>
          </p:cNvSpPr>
          <p:nvPr>
            <p:ph idx="1"/>
          </p:nvPr>
        </p:nvSpPr>
        <p:spPr/>
        <p:txBody>
          <a:bodyPr>
            <a:normAutofit/>
          </a:bodyPr>
          <a:lstStyle/>
          <a:p>
            <a:r>
              <a:rPr lang="it-IT" sz="2200" b="1" dirty="0"/>
              <a:t>Domain: </a:t>
            </a:r>
            <a:r>
              <a:rPr lang="it-IT" sz="2200" dirty="0"/>
              <a:t>possibile registrarle senza formalità, anche se alcuni domini di primo livello richiedono l’indicazione di un responsabile nel territorio relativo (ad esempio .de).</a:t>
            </a:r>
            <a:br>
              <a:rPr lang="it-IT" sz="2200" dirty="0"/>
            </a:br>
            <a:br>
              <a:rPr lang="it-IT" sz="2200" dirty="0"/>
            </a:br>
            <a:r>
              <a:rPr lang="it-IT" sz="2200" u="sng" dirty="0"/>
              <a:t>Attenzione</a:t>
            </a:r>
            <a:r>
              <a:rPr lang="it-IT" sz="2200" dirty="0"/>
              <a:t>: se il dominio entra in conflitto con un </a:t>
            </a:r>
            <a:r>
              <a:rPr lang="it-IT" sz="2200" i="1" dirty="0"/>
              <a:t>nome (proprio), marchio, ditta, segno distintivo o titolo d’opera </a:t>
            </a:r>
            <a:r>
              <a:rPr lang="it-IT" sz="2200" dirty="0"/>
              <a:t>di regola cede (a meno che non sia esso stesso registrato come marchio).</a:t>
            </a:r>
          </a:p>
          <a:p>
            <a:pPr marL="0" indent="0">
              <a:buNone/>
            </a:pPr>
            <a:endParaRPr lang="it-IT" sz="2200" dirty="0"/>
          </a:p>
          <a:p>
            <a:r>
              <a:rPr lang="it-IT" sz="2200" dirty="0"/>
              <a:t>Problematica del </a:t>
            </a:r>
            <a:r>
              <a:rPr lang="it-IT" sz="2200" b="1" i="1" dirty="0" err="1"/>
              <a:t>keywords</a:t>
            </a:r>
            <a:r>
              <a:rPr lang="it-IT" sz="2200" b="1" i="1" dirty="0"/>
              <a:t> advertising</a:t>
            </a:r>
            <a:r>
              <a:rPr lang="it-IT" sz="2200" dirty="0"/>
              <a:t>: v. </a:t>
            </a:r>
            <a:r>
              <a:rPr lang="fr-FR" sz="2200" dirty="0"/>
              <a:t>C-238/08 (Google &amp; Google France c. Louis Vuitton et. al.)</a:t>
            </a:r>
            <a:endParaRPr lang="it-IT" sz="2200" dirty="0"/>
          </a:p>
          <a:p>
            <a:pPr marL="0" indent="0">
              <a:buNone/>
            </a:pPr>
            <a:endParaRPr lang="it-IT" dirty="0"/>
          </a:p>
          <a:p>
            <a:pPr marL="0" indent="0">
              <a:buNone/>
            </a:pPr>
            <a:endParaRPr lang="it-IT" dirty="0"/>
          </a:p>
        </p:txBody>
      </p:sp>
      <p:sp>
        <p:nvSpPr>
          <p:cNvPr id="8" name="Titolo 1">
            <a:extLst>
              <a:ext uri="{FF2B5EF4-FFF2-40B4-BE49-F238E27FC236}">
                <a16:creationId xmlns:a16="http://schemas.microsoft.com/office/drawing/2014/main" id="{3092F44C-ED0E-A744-99F7-1E5B83AA46F2}"/>
              </a:ext>
            </a:extLst>
          </p:cNvPr>
          <p:cNvSpPr>
            <a:spLocks noGrp="1"/>
          </p:cNvSpPr>
          <p:nvPr>
            <p:ph type="title"/>
          </p:nvPr>
        </p:nvSpPr>
        <p:spPr/>
        <p:txBody>
          <a:bodyPr>
            <a:normAutofit/>
          </a:bodyPr>
          <a:lstStyle/>
          <a:p>
            <a:r>
              <a:rPr lang="it-IT" sz="3200" b="1" dirty="0">
                <a:solidFill>
                  <a:srgbClr val="88A2D0"/>
                </a:solidFill>
              </a:rPr>
              <a:t>Reg. 2017/1001/UE sul marchio unitario europeo (MUE)</a:t>
            </a:r>
          </a:p>
        </p:txBody>
      </p:sp>
    </p:spTree>
    <p:extLst>
      <p:ext uri="{BB962C8B-B14F-4D97-AF65-F5344CB8AC3E}">
        <p14:creationId xmlns:p14="http://schemas.microsoft.com/office/powerpoint/2010/main" val="3462568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DC7DCF2-C1E6-C14B-8EB2-933C1F0CEE41}"/>
              </a:ext>
            </a:extLst>
          </p:cNvPr>
          <p:cNvSpPr>
            <a:spLocks noGrp="1"/>
          </p:cNvSpPr>
          <p:nvPr>
            <p:ph idx="1"/>
          </p:nvPr>
        </p:nvSpPr>
        <p:spPr/>
        <p:txBody>
          <a:bodyPr>
            <a:normAutofit fontScale="92500" lnSpcReduction="20000"/>
          </a:bodyPr>
          <a:lstStyle/>
          <a:p>
            <a:pPr marL="0" indent="0">
              <a:buNone/>
            </a:pPr>
            <a:r>
              <a:rPr lang="it-IT" dirty="0"/>
              <a:t>PRINCIPIO DI NON DISCRIMINAZIONE:</a:t>
            </a:r>
          </a:p>
          <a:p>
            <a:pPr marL="0" indent="0">
              <a:buNone/>
            </a:pPr>
            <a:endParaRPr lang="it-IT" b="1" dirty="0"/>
          </a:p>
          <a:p>
            <a:pPr marL="0" indent="0">
              <a:buNone/>
            </a:pPr>
            <a:r>
              <a:rPr lang="it-IT" sz="2000" b="1" dirty="0"/>
              <a:t>Art. 3</a:t>
            </a:r>
            <a:endParaRPr lang="it-IT" sz="2000" dirty="0"/>
          </a:p>
          <a:p>
            <a:pPr marL="0" indent="0">
              <a:buNone/>
            </a:pPr>
            <a:r>
              <a:rPr lang="it-IT" sz="2000" i="1" dirty="0"/>
              <a:t>[…]</a:t>
            </a:r>
            <a:endParaRPr lang="it-IT" sz="2000" dirty="0"/>
          </a:p>
          <a:p>
            <a:pPr marL="0" indent="0">
              <a:buNone/>
            </a:pPr>
            <a:r>
              <a:rPr lang="it-IT" sz="2000" i="1" dirty="0"/>
              <a:t>2. Gli Stati membri non possono, per motivi che rientrano nell'ambito regolamentato, limitare la libera circolazione dei servizi società dell'informazione </a:t>
            </a:r>
            <a:r>
              <a:rPr lang="it-IT" sz="2000" b="1" i="1" dirty="0"/>
              <a:t>provenienti da un altro Stato membro</a:t>
            </a:r>
            <a:r>
              <a:rPr lang="it-IT" sz="2000" i="1" dirty="0"/>
              <a:t>.</a:t>
            </a:r>
            <a:endParaRPr lang="it-IT" sz="2000" dirty="0"/>
          </a:p>
          <a:p>
            <a:pPr marL="0" indent="0">
              <a:buNone/>
            </a:pPr>
            <a:r>
              <a:rPr lang="it-IT" sz="2000" i="1" dirty="0"/>
              <a:t>[…]</a:t>
            </a:r>
            <a:endParaRPr lang="it-IT" sz="2000" dirty="0"/>
          </a:p>
          <a:p>
            <a:pPr marL="0" indent="0">
              <a:buNone/>
            </a:pPr>
            <a:endParaRPr lang="it-IT" sz="2000" dirty="0"/>
          </a:p>
          <a:p>
            <a:pPr marL="0" indent="0">
              <a:buNone/>
            </a:pPr>
            <a:r>
              <a:rPr lang="it-IT" sz="2000" b="1" dirty="0"/>
              <a:t>Art. 4</a:t>
            </a:r>
            <a:endParaRPr lang="it-IT" sz="2000" dirty="0"/>
          </a:p>
          <a:p>
            <a:pPr marL="0" indent="0">
              <a:buNone/>
            </a:pPr>
            <a:r>
              <a:rPr lang="it-IT" sz="2000" i="1" dirty="0"/>
              <a:t>1. Gli Stati membri garantiscono che l'accesso all'attività di un prestatore di un servizio della società dell'informazione ed il suo esercizio non siano soggetti ad autorizzazione preventiva o ad altri requisiti di effetto equivalente.</a:t>
            </a:r>
            <a:endParaRPr lang="it-IT" sz="2000" dirty="0"/>
          </a:p>
          <a:p>
            <a:pPr marL="0" indent="0">
              <a:buNone/>
            </a:pPr>
            <a:r>
              <a:rPr lang="it-IT" sz="2000" i="1" dirty="0"/>
              <a:t>[…]</a:t>
            </a:r>
            <a:endParaRPr lang="it-IT" sz="2000" dirty="0"/>
          </a:p>
          <a:p>
            <a:pPr marL="0" indent="0">
              <a:buNone/>
            </a:pPr>
            <a:endParaRPr lang="it-IT" dirty="0"/>
          </a:p>
        </p:txBody>
      </p:sp>
      <p:grpSp>
        <p:nvGrpSpPr>
          <p:cNvPr id="5" name="Gruppo 4">
            <a:extLst>
              <a:ext uri="{FF2B5EF4-FFF2-40B4-BE49-F238E27FC236}">
                <a16:creationId xmlns:a16="http://schemas.microsoft.com/office/drawing/2014/main" id="{90AE0F69-DE0A-9444-8D83-54CBDFA20389}"/>
              </a:ext>
            </a:extLst>
          </p:cNvPr>
          <p:cNvGrpSpPr>
            <a:grpSpLocks/>
          </p:cNvGrpSpPr>
          <p:nvPr/>
        </p:nvGrpSpPr>
        <p:grpSpPr>
          <a:xfrm>
            <a:off x="4823552" y="5941788"/>
            <a:ext cx="2544896" cy="551087"/>
            <a:chOff x="1878951" y="5799081"/>
            <a:chExt cx="2544896" cy="551087"/>
          </a:xfrm>
        </p:grpSpPr>
        <p:pic>
          <p:nvPicPr>
            <p:cNvPr id="6" name="Immagine 5">
              <a:hlinkClick r:id="rId2"/>
              <a:extLst>
                <a:ext uri="{FF2B5EF4-FFF2-40B4-BE49-F238E27FC236}">
                  <a16:creationId xmlns:a16="http://schemas.microsoft.com/office/drawing/2014/main" id="{CCB6A313-FB18-2E48-A3B4-A3A4F8625865}"/>
                </a:ext>
              </a:extLst>
            </p:cNvPr>
            <p:cNvPicPr>
              <a:picLocks noChangeAspect="1"/>
            </p:cNvPicPr>
            <p:nvPr/>
          </p:nvPicPr>
          <p:blipFill>
            <a:blip r:embed="rId3"/>
            <a:stretch>
              <a:fillRect/>
            </a:stretch>
          </p:blipFill>
          <p:spPr>
            <a:xfrm>
              <a:off x="2927030" y="5799081"/>
              <a:ext cx="448738" cy="408552"/>
            </a:xfrm>
            <a:prstGeom prst="rect">
              <a:avLst/>
            </a:prstGeom>
          </p:spPr>
        </p:pic>
        <p:sp>
          <p:nvSpPr>
            <p:cNvPr id="7" name="CasellaDiTesto 6">
              <a:extLst>
                <a:ext uri="{FF2B5EF4-FFF2-40B4-BE49-F238E27FC236}">
                  <a16:creationId xmlns:a16="http://schemas.microsoft.com/office/drawing/2014/main" id="{FF8F5DBE-11E9-DE4F-94C0-F3460F661587}"/>
                </a:ext>
              </a:extLst>
            </p:cNvPr>
            <p:cNvSpPr txBox="1"/>
            <p:nvPr/>
          </p:nvSpPr>
          <p:spPr>
            <a:xfrm>
              <a:off x="1878951" y="6119336"/>
              <a:ext cx="2544896" cy="230832"/>
            </a:xfrm>
            <a:prstGeom prst="rect">
              <a:avLst/>
            </a:prstGeom>
            <a:noFill/>
          </p:spPr>
          <p:txBody>
            <a:bodyPr wrap="square" rtlCol="0">
              <a:spAutoFit/>
            </a:bodyPr>
            <a:lstStyle/>
            <a:p>
              <a:pPr algn="ctr"/>
              <a:r>
                <a:rPr lang="it-IT" sz="900" b="1" dirty="0">
                  <a:solidFill>
                    <a:srgbClr val="88A2D0"/>
                  </a:solidFill>
                  <a:latin typeface="Josefin Sans Std Light" panose="02000503000000020003" pitchFamily="2" charset="77"/>
                </a:rPr>
                <a:t>The Startup </a:t>
              </a:r>
              <a:r>
                <a:rPr lang="it-IT" sz="900" b="1" dirty="0" err="1">
                  <a:solidFill>
                    <a:srgbClr val="88A2D0"/>
                  </a:solidFill>
                  <a:latin typeface="Josefin Sans Std Light" panose="02000503000000020003" pitchFamily="2" charset="77"/>
                </a:rPr>
                <a:t>Lawyers</a:t>
              </a:r>
              <a:r>
                <a:rPr lang="it-IT" sz="900" b="1" dirty="0">
                  <a:solidFill>
                    <a:srgbClr val="88A2D0"/>
                  </a:solidFill>
                  <a:latin typeface="Josefin Sans Std Light" panose="02000503000000020003" pitchFamily="2" charset="77"/>
                </a:rPr>
                <a:t> </a:t>
              </a:r>
            </a:p>
          </p:txBody>
        </p:sp>
      </p:grpSp>
      <p:sp>
        <p:nvSpPr>
          <p:cNvPr id="10" name="Titolo 1">
            <a:extLst>
              <a:ext uri="{FF2B5EF4-FFF2-40B4-BE49-F238E27FC236}">
                <a16:creationId xmlns:a16="http://schemas.microsoft.com/office/drawing/2014/main" id="{1DC3AB2E-B92E-EF42-BD15-D842AC3B049E}"/>
              </a:ext>
            </a:extLst>
          </p:cNvPr>
          <p:cNvSpPr>
            <a:spLocks noGrp="1"/>
          </p:cNvSpPr>
          <p:nvPr>
            <p:ph type="title"/>
          </p:nvPr>
        </p:nvSpPr>
        <p:spPr/>
        <p:txBody>
          <a:bodyPr>
            <a:normAutofit/>
          </a:bodyPr>
          <a:lstStyle/>
          <a:p>
            <a:r>
              <a:rPr lang="it-IT" sz="3200" b="1" dirty="0">
                <a:solidFill>
                  <a:srgbClr val="88A2D0"/>
                </a:solidFill>
              </a:rPr>
              <a:t>Direttiva sul commercio elettronico 31/2000/CE</a:t>
            </a:r>
          </a:p>
        </p:txBody>
      </p:sp>
    </p:spTree>
    <p:extLst>
      <p:ext uri="{BB962C8B-B14F-4D97-AF65-F5344CB8AC3E}">
        <p14:creationId xmlns:p14="http://schemas.microsoft.com/office/powerpoint/2010/main" val="27514869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po 4">
            <a:extLst>
              <a:ext uri="{FF2B5EF4-FFF2-40B4-BE49-F238E27FC236}">
                <a16:creationId xmlns:a16="http://schemas.microsoft.com/office/drawing/2014/main" id="{A102B5D8-0453-A340-A0B8-752F0F79EAC0}"/>
              </a:ext>
            </a:extLst>
          </p:cNvPr>
          <p:cNvGrpSpPr>
            <a:grpSpLocks/>
          </p:cNvGrpSpPr>
          <p:nvPr/>
        </p:nvGrpSpPr>
        <p:grpSpPr>
          <a:xfrm>
            <a:off x="4823552" y="5941788"/>
            <a:ext cx="2544896" cy="551087"/>
            <a:chOff x="1878951" y="5799081"/>
            <a:chExt cx="2544896" cy="551087"/>
          </a:xfrm>
        </p:grpSpPr>
        <p:pic>
          <p:nvPicPr>
            <p:cNvPr id="6" name="Immagine 5">
              <a:hlinkClick r:id="rId2"/>
              <a:extLst>
                <a:ext uri="{FF2B5EF4-FFF2-40B4-BE49-F238E27FC236}">
                  <a16:creationId xmlns:a16="http://schemas.microsoft.com/office/drawing/2014/main" id="{AF5CBFB3-11BB-6B4F-947E-0E910F2B55A0}"/>
                </a:ext>
              </a:extLst>
            </p:cNvPr>
            <p:cNvPicPr>
              <a:picLocks noChangeAspect="1"/>
            </p:cNvPicPr>
            <p:nvPr/>
          </p:nvPicPr>
          <p:blipFill>
            <a:blip r:embed="rId3"/>
            <a:stretch>
              <a:fillRect/>
            </a:stretch>
          </p:blipFill>
          <p:spPr>
            <a:xfrm>
              <a:off x="2927030" y="5799081"/>
              <a:ext cx="448738" cy="408552"/>
            </a:xfrm>
            <a:prstGeom prst="rect">
              <a:avLst/>
            </a:prstGeom>
          </p:spPr>
        </p:pic>
        <p:sp>
          <p:nvSpPr>
            <p:cNvPr id="7" name="CasellaDiTesto 6">
              <a:extLst>
                <a:ext uri="{FF2B5EF4-FFF2-40B4-BE49-F238E27FC236}">
                  <a16:creationId xmlns:a16="http://schemas.microsoft.com/office/drawing/2014/main" id="{E8064835-54A7-3749-9885-176386F12F02}"/>
                </a:ext>
              </a:extLst>
            </p:cNvPr>
            <p:cNvSpPr txBox="1"/>
            <p:nvPr/>
          </p:nvSpPr>
          <p:spPr>
            <a:xfrm>
              <a:off x="1878951" y="6119336"/>
              <a:ext cx="2544896" cy="230832"/>
            </a:xfrm>
            <a:prstGeom prst="rect">
              <a:avLst/>
            </a:prstGeom>
            <a:noFill/>
          </p:spPr>
          <p:txBody>
            <a:bodyPr wrap="square" rtlCol="0">
              <a:spAutoFit/>
            </a:bodyPr>
            <a:lstStyle/>
            <a:p>
              <a:pPr algn="ctr"/>
              <a:r>
                <a:rPr lang="it-IT" sz="900" b="1" dirty="0">
                  <a:solidFill>
                    <a:srgbClr val="88A2D0"/>
                  </a:solidFill>
                  <a:latin typeface="Josefin Sans Std Light" panose="02000503000000020003" pitchFamily="2" charset="77"/>
                </a:rPr>
                <a:t>The Startup </a:t>
              </a:r>
              <a:r>
                <a:rPr lang="it-IT" sz="900" b="1" dirty="0" err="1">
                  <a:solidFill>
                    <a:srgbClr val="88A2D0"/>
                  </a:solidFill>
                  <a:latin typeface="Josefin Sans Std Light" panose="02000503000000020003" pitchFamily="2" charset="77"/>
                </a:rPr>
                <a:t>Lawyers</a:t>
              </a:r>
              <a:r>
                <a:rPr lang="it-IT" sz="900" b="1" dirty="0">
                  <a:solidFill>
                    <a:srgbClr val="88A2D0"/>
                  </a:solidFill>
                  <a:latin typeface="Josefin Sans Std Light" panose="02000503000000020003" pitchFamily="2" charset="77"/>
                </a:rPr>
                <a:t> </a:t>
              </a:r>
            </a:p>
          </p:txBody>
        </p:sp>
      </p:grpSp>
      <p:sp>
        <p:nvSpPr>
          <p:cNvPr id="4" name="Segnaposto contenuto 3">
            <a:extLst>
              <a:ext uri="{FF2B5EF4-FFF2-40B4-BE49-F238E27FC236}">
                <a16:creationId xmlns:a16="http://schemas.microsoft.com/office/drawing/2014/main" id="{45B5E45D-2FBC-2E43-B252-6229DB1630E7}"/>
              </a:ext>
            </a:extLst>
          </p:cNvPr>
          <p:cNvSpPr>
            <a:spLocks noGrp="1"/>
          </p:cNvSpPr>
          <p:nvPr>
            <p:ph idx="1"/>
          </p:nvPr>
        </p:nvSpPr>
        <p:spPr/>
        <p:txBody>
          <a:bodyPr>
            <a:normAutofit fontScale="92500" lnSpcReduction="10000"/>
          </a:bodyPr>
          <a:lstStyle/>
          <a:p>
            <a:r>
              <a:rPr lang="it-IT" sz="2600" dirty="0"/>
              <a:t>Dal 25. maggio scorso si applica in tutta la UE il Regolamento Generale sulla Protezione dei Dati Personali (GDPR) </a:t>
            </a:r>
            <a:r>
              <a:rPr lang="it-IT" sz="2600" dirty="0">
                <a:sym typeface="Wingdings" pitchFamily="2" charset="2"/>
              </a:rPr>
              <a:t></a:t>
            </a:r>
            <a:r>
              <a:rPr lang="it-IT" sz="2600" dirty="0"/>
              <a:t> bene, perché così il quadro giuridico è uniforme.</a:t>
            </a:r>
          </a:p>
          <a:p>
            <a:r>
              <a:rPr lang="it-IT" sz="2600" dirty="0"/>
              <a:t>Nell’ambito dell’e-commerce il trattamento di dati personali sarà il più delle volte basato (art. 6) su un </a:t>
            </a:r>
            <a:r>
              <a:rPr lang="it-IT" sz="2600" b="1" dirty="0"/>
              <a:t>contratto </a:t>
            </a:r>
            <a:r>
              <a:rPr lang="it-IT" sz="2600" dirty="0"/>
              <a:t>(</a:t>
            </a:r>
            <a:r>
              <a:rPr lang="it-IT" sz="2600" dirty="0" err="1"/>
              <a:t>lett</a:t>
            </a:r>
            <a:r>
              <a:rPr lang="it-IT" sz="2600" dirty="0"/>
              <a:t>. b), su un</a:t>
            </a:r>
            <a:r>
              <a:rPr lang="it-IT" sz="2600" i="1" dirty="0"/>
              <a:t> </a:t>
            </a:r>
            <a:r>
              <a:rPr lang="it-IT" sz="2600" b="1" dirty="0"/>
              <a:t>interesse legittimo</a:t>
            </a:r>
            <a:r>
              <a:rPr lang="it-IT" sz="2600" dirty="0"/>
              <a:t> (</a:t>
            </a:r>
            <a:r>
              <a:rPr lang="it-IT" sz="2600" dirty="0" err="1"/>
              <a:t>lett</a:t>
            </a:r>
            <a:r>
              <a:rPr lang="it-IT" sz="2600" dirty="0"/>
              <a:t>. </a:t>
            </a:r>
            <a:r>
              <a:rPr lang="it-IT" sz="2600" dirty="0" err="1"/>
              <a:t>f</a:t>
            </a:r>
            <a:r>
              <a:rPr lang="it-IT" sz="2600" dirty="0"/>
              <a:t>) o sul </a:t>
            </a:r>
            <a:r>
              <a:rPr lang="it-IT" sz="2600" b="1" dirty="0"/>
              <a:t>consenso dell’interessato </a:t>
            </a:r>
            <a:r>
              <a:rPr lang="it-IT" sz="2600" dirty="0"/>
              <a:t>(</a:t>
            </a:r>
            <a:r>
              <a:rPr lang="it-IT" sz="2600" dirty="0" err="1"/>
              <a:t>lett</a:t>
            </a:r>
            <a:r>
              <a:rPr lang="it-IT" sz="2600" dirty="0"/>
              <a:t>. a). </a:t>
            </a:r>
          </a:p>
          <a:p>
            <a:r>
              <a:rPr lang="it-IT" sz="2600" dirty="0"/>
              <a:t>La base giuridica che legittima il trattamento dev’essere sempre esplicitata all’interno dell’informativa ai sensi dell’art. 13 da mettere a disposizione degli interessati.</a:t>
            </a:r>
          </a:p>
          <a:p>
            <a:r>
              <a:rPr lang="it-IT" sz="2600" dirty="0"/>
              <a:t>Va sempre rispettato il principio della minimizzazione del trattamento che, almeno secondo l’opinione diffusa in alcuni Stati Membri, imporrebbe di dare la possibilità di ordinare da “ospite” senza essere obbligati ad aprire un account. </a:t>
            </a:r>
          </a:p>
          <a:p>
            <a:endParaRPr lang="it-IT" dirty="0"/>
          </a:p>
        </p:txBody>
      </p:sp>
      <p:sp>
        <p:nvSpPr>
          <p:cNvPr id="8" name="Titolo 1">
            <a:extLst>
              <a:ext uri="{FF2B5EF4-FFF2-40B4-BE49-F238E27FC236}">
                <a16:creationId xmlns:a16="http://schemas.microsoft.com/office/drawing/2014/main" id="{35772D1B-97FF-2D4D-BE82-517E9F01663C}"/>
              </a:ext>
            </a:extLst>
          </p:cNvPr>
          <p:cNvSpPr>
            <a:spLocks noGrp="1"/>
          </p:cNvSpPr>
          <p:nvPr>
            <p:ph type="title"/>
          </p:nvPr>
        </p:nvSpPr>
        <p:spPr/>
        <p:txBody>
          <a:bodyPr>
            <a:normAutofit/>
          </a:bodyPr>
          <a:lstStyle/>
          <a:p>
            <a:r>
              <a:rPr lang="it-IT" sz="3200" b="1" dirty="0">
                <a:solidFill>
                  <a:srgbClr val="88A2D0"/>
                </a:solidFill>
              </a:rPr>
              <a:t>Reg. 2016/670/UE sulla Protezione dei Dati Personali (GDPR)</a:t>
            </a:r>
          </a:p>
        </p:txBody>
      </p:sp>
    </p:spTree>
    <p:extLst>
      <p:ext uri="{BB962C8B-B14F-4D97-AF65-F5344CB8AC3E}">
        <p14:creationId xmlns:p14="http://schemas.microsoft.com/office/powerpoint/2010/main" val="19804378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po 4">
            <a:extLst>
              <a:ext uri="{FF2B5EF4-FFF2-40B4-BE49-F238E27FC236}">
                <a16:creationId xmlns:a16="http://schemas.microsoft.com/office/drawing/2014/main" id="{A102B5D8-0453-A340-A0B8-752F0F79EAC0}"/>
              </a:ext>
            </a:extLst>
          </p:cNvPr>
          <p:cNvGrpSpPr>
            <a:grpSpLocks/>
          </p:cNvGrpSpPr>
          <p:nvPr/>
        </p:nvGrpSpPr>
        <p:grpSpPr>
          <a:xfrm>
            <a:off x="4823552" y="5941788"/>
            <a:ext cx="2544896" cy="551087"/>
            <a:chOff x="1878951" y="5799081"/>
            <a:chExt cx="2544896" cy="551087"/>
          </a:xfrm>
        </p:grpSpPr>
        <p:pic>
          <p:nvPicPr>
            <p:cNvPr id="6" name="Immagine 5">
              <a:hlinkClick r:id="rId2"/>
              <a:extLst>
                <a:ext uri="{FF2B5EF4-FFF2-40B4-BE49-F238E27FC236}">
                  <a16:creationId xmlns:a16="http://schemas.microsoft.com/office/drawing/2014/main" id="{AF5CBFB3-11BB-6B4F-947E-0E910F2B55A0}"/>
                </a:ext>
              </a:extLst>
            </p:cNvPr>
            <p:cNvPicPr>
              <a:picLocks noChangeAspect="1"/>
            </p:cNvPicPr>
            <p:nvPr/>
          </p:nvPicPr>
          <p:blipFill>
            <a:blip r:embed="rId3"/>
            <a:stretch>
              <a:fillRect/>
            </a:stretch>
          </p:blipFill>
          <p:spPr>
            <a:xfrm>
              <a:off x="2927030" y="5799081"/>
              <a:ext cx="448738" cy="408552"/>
            </a:xfrm>
            <a:prstGeom prst="rect">
              <a:avLst/>
            </a:prstGeom>
          </p:spPr>
        </p:pic>
        <p:sp>
          <p:nvSpPr>
            <p:cNvPr id="7" name="CasellaDiTesto 6">
              <a:extLst>
                <a:ext uri="{FF2B5EF4-FFF2-40B4-BE49-F238E27FC236}">
                  <a16:creationId xmlns:a16="http://schemas.microsoft.com/office/drawing/2014/main" id="{E8064835-54A7-3749-9885-176386F12F02}"/>
                </a:ext>
              </a:extLst>
            </p:cNvPr>
            <p:cNvSpPr txBox="1"/>
            <p:nvPr/>
          </p:nvSpPr>
          <p:spPr>
            <a:xfrm>
              <a:off x="1878951" y="6119336"/>
              <a:ext cx="2544896" cy="230832"/>
            </a:xfrm>
            <a:prstGeom prst="rect">
              <a:avLst/>
            </a:prstGeom>
            <a:noFill/>
          </p:spPr>
          <p:txBody>
            <a:bodyPr wrap="square" rtlCol="0">
              <a:spAutoFit/>
            </a:bodyPr>
            <a:lstStyle/>
            <a:p>
              <a:pPr algn="ctr"/>
              <a:r>
                <a:rPr lang="it-IT" sz="900" b="1" dirty="0">
                  <a:solidFill>
                    <a:srgbClr val="88A2D0"/>
                  </a:solidFill>
                  <a:latin typeface="Josefin Sans Std Light" panose="02000503000000020003" pitchFamily="2" charset="77"/>
                </a:rPr>
                <a:t>The Startup </a:t>
              </a:r>
              <a:r>
                <a:rPr lang="it-IT" sz="900" b="1" dirty="0" err="1">
                  <a:solidFill>
                    <a:srgbClr val="88A2D0"/>
                  </a:solidFill>
                  <a:latin typeface="Josefin Sans Std Light" panose="02000503000000020003" pitchFamily="2" charset="77"/>
                </a:rPr>
                <a:t>Lawyers</a:t>
              </a:r>
              <a:r>
                <a:rPr lang="it-IT" sz="900" b="1" dirty="0">
                  <a:solidFill>
                    <a:srgbClr val="88A2D0"/>
                  </a:solidFill>
                  <a:latin typeface="Josefin Sans Std Light" panose="02000503000000020003" pitchFamily="2" charset="77"/>
                </a:rPr>
                <a:t> </a:t>
              </a:r>
            </a:p>
          </p:txBody>
        </p:sp>
      </p:grpSp>
      <p:sp>
        <p:nvSpPr>
          <p:cNvPr id="4" name="Segnaposto contenuto 3">
            <a:extLst>
              <a:ext uri="{FF2B5EF4-FFF2-40B4-BE49-F238E27FC236}">
                <a16:creationId xmlns:a16="http://schemas.microsoft.com/office/drawing/2014/main" id="{45B5E45D-2FBC-2E43-B252-6229DB1630E7}"/>
              </a:ext>
            </a:extLst>
          </p:cNvPr>
          <p:cNvSpPr>
            <a:spLocks noGrp="1"/>
          </p:cNvSpPr>
          <p:nvPr>
            <p:ph idx="1"/>
          </p:nvPr>
        </p:nvSpPr>
        <p:spPr>
          <a:xfrm>
            <a:off x="838200" y="1479943"/>
            <a:ext cx="10515600" cy="4539206"/>
          </a:xfrm>
        </p:spPr>
        <p:txBody>
          <a:bodyPr>
            <a:normAutofit fontScale="70000" lnSpcReduction="20000"/>
          </a:bodyPr>
          <a:lstStyle/>
          <a:p>
            <a:pPr marL="0" indent="0">
              <a:buNone/>
            </a:pPr>
            <a:r>
              <a:rPr lang="it-IT" sz="3400" dirty="0"/>
              <a:t>SEMBRA TROPPO BELLO PER ESSERE VERO, INFATTI…</a:t>
            </a:r>
          </a:p>
          <a:p>
            <a:pPr marL="0" indent="0">
              <a:buNone/>
            </a:pPr>
            <a:r>
              <a:rPr lang="it-IT" sz="2100" dirty="0"/>
              <a:t>…il regolamento ammette/impone (a seconda dei casi) che gli Stati Membri introducano disposizioni integrative o supplementari su alcuni aspetti specifici, ad esempio:</a:t>
            </a:r>
          </a:p>
          <a:p>
            <a:pPr lvl="0"/>
            <a:r>
              <a:rPr lang="it-IT" sz="2100" u="sng" dirty="0"/>
              <a:t>determinazione dell’età minima per il consenso</a:t>
            </a:r>
            <a:r>
              <a:rPr lang="it-IT" sz="2100" dirty="0"/>
              <a:t> (regola ex GDPR: 16): </a:t>
            </a:r>
            <a:r>
              <a:rPr lang="it-IT" sz="2100" dirty="0" err="1"/>
              <a:t>F</a:t>
            </a:r>
            <a:r>
              <a:rPr lang="it-IT" sz="2100" dirty="0"/>
              <a:t> 15, UK e E 13</a:t>
            </a:r>
          </a:p>
          <a:p>
            <a:pPr lvl="0"/>
            <a:r>
              <a:rPr lang="it-IT" sz="2100" u="sng" dirty="0"/>
              <a:t>nomina di un responsabile della protezione dei dai personali</a:t>
            </a:r>
            <a:r>
              <a:rPr lang="it-IT" sz="2100" dirty="0"/>
              <a:t> (DPO): ex GDPR quando</a:t>
            </a:r>
          </a:p>
          <a:p>
            <a:pPr lvl="1"/>
            <a:r>
              <a:rPr lang="it-IT" sz="2100" dirty="0"/>
              <a:t>il titolare è un ente pubblico</a:t>
            </a:r>
          </a:p>
          <a:p>
            <a:pPr lvl="1"/>
            <a:r>
              <a:rPr lang="it-IT" sz="2100" dirty="0"/>
              <a:t> l’attività principale consiste in trattamenti che, per loro natura, ambito di applicazione e/o finalità, richiedono il monitoraggio regolare e sistematico degli interessati su larga scala</a:t>
            </a:r>
          </a:p>
          <a:p>
            <a:pPr lvl="1"/>
            <a:r>
              <a:rPr lang="it-IT" sz="2100" dirty="0"/>
              <a:t>le attività principali del titolare del trattamento o del responsabile del trattamento consistono nel trattamento, su larga scala, di dati sensibili o equiparati</a:t>
            </a:r>
          </a:p>
          <a:p>
            <a:pPr marL="457200" lvl="1" indent="0">
              <a:buNone/>
            </a:pPr>
            <a:r>
              <a:rPr lang="it-IT" sz="2100" i="1" dirty="0"/>
              <a:t>In aggiunta in D:</a:t>
            </a:r>
          </a:p>
          <a:p>
            <a:pPr lvl="1"/>
            <a:r>
              <a:rPr lang="it-IT" sz="2100" dirty="0"/>
              <a:t>Quando il titolare impiega più di 10 dipendenti per il trattamento di dati; oppure quando dev’essere fatta una valutazione d’impatto sulla protezione dei dati, oppure quando i dati sono trattati con finalità di cessione a terzi o per statistica e analisi di mercato</a:t>
            </a:r>
          </a:p>
          <a:p>
            <a:pPr marL="457200" lvl="1" indent="0">
              <a:buNone/>
            </a:pPr>
            <a:r>
              <a:rPr lang="it-IT" sz="2100" i="1" dirty="0"/>
              <a:t>In E:</a:t>
            </a:r>
          </a:p>
          <a:p>
            <a:pPr lvl="1"/>
            <a:r>
              <a:rPr lang="it-IT" sz="2100" dirty="0"/>
              <a:t>In una serie di casi, tra cui rivestono particolare importanza per l’e-commerce:</a:t>
            </a:r>
          </a:p>
          <a:p>
            <a:pPr lvl="2"/>
            <a:r>
              <a:rPr lang="it-IT" sz="2100" dirty="0"/>
              <a:t>Quando si svolga </a:t>
            </a:r>
            <a:r>
              <a:rPr lang="it-IT" sz="2100" dirty="0" err="1"/>
              <a:t>profilazione</a:t>
            </a:r>
            <a:r>
              <a:rPr lang="it-IT" sz="2100" dirty="0"/>
              <a:t> degli utenti su larga scala</a:t>
            </a:r>
          </a:p>
          <a:p>
            <a:pPr lvl="2"/>
            <a:r>
              <a:rPr lang="it-IT" sz="2100" dirty="0"/>
              <a:t>Quando si profilano utenti con finalità di marketing personalizzato</a:t>
            </a:r>
          </a:p>
          <a:p>
            <a:r>
              <a:rPr lang="it-IT" sz="2100" u="sng" dirty="0"/>
              <a:t>valutazione d’impatto sulla protezione dei dati (VIPD o DPIA)</a:t>
            </a:r>
            <a:r>
              <a:rPr lang="it-IT" sz="2100" dirty="0"/>
              <a:t>: le diverse DPA hanno stilato delle liste di trattamenti che richiedono lo svolgimento di una DPIA (naturalmente sono tutte diverse le liste)</a:t>
            </a:r>
          </a:p>
          <a:p>
            <a:pPr marL="0" indent="0">
              <a:buNone/>
            </a:pPr>
            <a:endParaRPr lang="it-IT" sz="2000" dirty="0"/>
          </a:p>
          <a:p>
            <a:pPr marL="0" indent="0">
              <a:buNone/>
            </a:pPr>
            <a:endParaRPr lang="it-IT" sz="2000" dirty="0"/>
          </a:p>
        </p:txBody>
      </p:sp>
      <p:sp>
        <p:nvSpPr>
          <p:cNvPr id="8" name="Titolo 1">
            <a:extLst>
              <a:ext uri="{FF2B5EF4-FFF2-40B4-BE49-F238E27FC236}">
                <a16:creationId xmlns:a16="http://schemas.microsoft.com/office/drawing/2014/main" id="{BB0F6DC7-E9BE-764B-BD58-14FD33ACC7CD}"/>
              </a:ext>
            </a:extLst>
          </p:cNvPr>
          <p:cNvSpPr>
            <a:spLocks noGrp="1"/>
          </p:cNvSpPr>
          <p:nvPr>
            <p:ph type="title"/>
          </p:nvPr>
        </p:nvSpPr>
        <p:spPr/>
        <p:txBody>
          <a:bodyPr>
            <a:normAutofit/>
          </a:bodyPr>
          <a:lstStyle/>
          <a:p>
            <a:r>
              <a:rPr lang="it-IT" sz="3200" b="1" dirty="0">
                <a:solidFill>
                  <a:srgbClr val="88A2D0"/>
                </a:solidFill>
              </a:rPr>
              <a:t>Reg. 2016/670/UE sulla Protezione dei Dati Personali (GDPR)</a:t>
            </a:r>
          </a:p>
        </p:txBody>
      </p:sp>
    </p:spTree>
    <p:extLst>
      <p:ext uri="{BB962C8B-B14F-4D97-AF65-F5344CB8AC3E}">
        <p14:creationId xmlns:p14="http://schemas.microsoft.com/office/powerpoint/2010/main" val="22936488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po 4">
            <a:extLst>
              <a:ext uri="{FF2B5EF4-FFF2-40B4-BE49-F238E27FC236}">
                <a16:creationId xmlns:a16="http://schemas.microsoft.com/office/drawing/2014/main" id="{A102B5D8-0453-A340-A0B8-752F0F79EAC0}"/>
              </a:ext>
            </a:extLst>
          </p:cNvPr>
          <p:cNvGrpSpPr>
            <a:grpSpLocks/>
          </p:cNvGrpSpPr>
          <p:nvPr/>
        </p:nvGrpSpPr>
        <p:grpSpPr>
          <a:xfrm>
            <a:off x="4823552" y="5941788"/>
            <a:ext cx="2544896" cy="551087"/>
            <a:chOff x="1878951" y="5799081"/>
            <a:chExt cx="2544896" cy="551087"/>
          </a:xfrm>
        </p:grpSpPr>
        <p:pic>
          <p:nvPicPr>
            <p:cNvPr id="6" name="Immagine 5">
              <a:hlinkClick r:id="rId2"/>
              <a:extLst>
                <a:ext uri="{FF2B5EF4-FFF2-40B4-BE49-F238E27FC236}">
                  <a16:creationId xmlns:a16="http://schemas.microsoft.com/office/drawing/2014/main" id="{AF5CBFB3-11BB-6B4F-947E-0E910F2B55A0}"/>
                </a:ext>
              </a:extLst>
            </p:cNvPr>
            <p:cNvPicPr>
              <a:picLocks noChangeAspect="1"/>
            </p:cNvPicPr>
            <p:nvPr/>
          </p:nvPicPr>
          <p:blipFill>
            <a:blip r:embed="rId3"/>
            <a:stretch>
              <a:fillRect/>
            </a:stretch>
          </p:blipFill>
          <p:spPr>
            <a:xfrm>
              <a:off x="2927030" y="5799081"/>
              <a:ext cx="448738" cy="408552"/>
            </a:xfrm>
            <a:prstGeom prst="rect">
              <a:avLst/>
            </a:prstGeom>
          </p:spPr>
        </p:pic>
        <p:sp>
          <p:nvSpPr>
            <p:cNvPr id="7" name="CasellaDiTesto 6">
              <a:extLst>
                <a:ext uri="{FF2B5EF4-FFF2-40B4-BE49-F238E27FC236}">
                  <a16:creationId xmlns:a16="http://schemas.microsoft.com/office/drawing/2014/main" id="{E8064835-54A7-3749-9885-176386F12F02}"/>
                </a:ext>
              </a:extLst>
            </p:cNvPr>
            <p:cNvSpPr txBox="1"/>
            <p:nvPr/>
          </p:nvSpPr>
          <p:spPr>
            <a:xfrm>
              <a:off x="1878951" y="6119336"/>
              <a:ext cx="2544896" cy="230832"/>
            </a:xfrm>
            <a:prstGeom prst="rect">
              <a:avLst/>
            </a:prstGeom>
            <a:noFill/>
          </p:spPr>
          <p:txBody>
            <a:bodyPr wrap="square" rtlCol="0">
              <a:spAutoFit/>
            </a:bodyPr>
            <a:lstStyle/>
            <a:p>
              <a:pPr algn="ctr"/>
              <a:r>
                <a:rPr lang="it-IT" sz="900" b="1" dirty="0">
                  <a:solidFill>
                    <a:srgbClr val="88A2D0"/>
                  </a:solidFill>
                  <a:latin typeface="Josefin Sans Std Light" panose="02000503000000020003" pitchFamily="2" charset="77"/>
                </a:rPr>
                <a:t>The Startup </a:t>
              </a:r>
              <a:r>
                <a:rPr lang="it-IT" sz="900" b="1" dirty="0" err="1">
                  <a:solidFill>
                    <a:srgbClr val="88A2D0"/>
                  </a:solidFill>
                  <a:latin typeface="Josefin Sans Std Light" panose="02000503000000020003" pitchFamily="2" charset="77"/>
                </a:rPr>
                <a:t>Lawyers</a:t>
              </a:r>
              <a:r>
                <a:rPr lang="it-IT" sz="900" b="1" dirty="0">
                  <a:solidFill>
                    <a:srgbClr val="88A2D0"/>
                  </a:solidFill>
                  <a:latin typeface="Josefin Sans Std Light" panose="02000503000000020003" pitchFamily="2" charset="77"/>
                </a:rPr>
                <a:t> </a:t>
              </a:r>
            </a:p>
          </p:txBody>
        </p:sp>
      </p:grpSp>
      <p:sp>
        <p:nvSpPr>
          <p:cNvPr id="4" name="Segnaposto contenuto 3">
            <a:extLst>
              <a:ext uri="{FF2B5EF4-FFF2-40B4-BE49-F238E27FC236}">
                <a16:creationId xmlns:a16="http://schemas.microsoft.com/office/drawing/2014/main" id="{45B5E45D-2FBC-2E43-B252-6229DB1630E7}"/>
              </a:ext>
            </a:extLst>
          </p:cNvPr>
          <p:cNvSpPr>
            <a:spLocks noGrp="1"/>
          </p:cNvSpPr>
          <p:nvPr>
            <p:ph idx="1"/>
          </p:nvPr>
        </p:nvSpPr>
        <p:spPr/>
        <p:txBody>
          <a:bodyPr/>
          <a:lstStyle/>
          <a:p>
            <a:pPr marL="0" indent="0">
              <a:buNone/>
            </a:pPr>
            <a:r>
              <a:rPr lang="it-IT" dirty="0"/>
              <a:t>IL PROBLEMA DEL CONSENSO	</a:t>
            </a:r>
          </a:p>
          <a:p>
            <a:pPr marL="0" indent="0">
              <a:buNone/>
            </a:pPr>
            <a:endParaRPr lang="it-IT" sz="2000" dirty="0"/>
          </a:p>
          <a:p>
            <a:pPr marL="0" indent="0">
              <a:buNone/>
            </a:pPr>
            <a:r>
              <a:rPr lang="it-IT" sz="2000" dirty="0"/>
              <a:t>Il Regolamento ha introdotto una disciplina del «consenso» molto più dettagliata ed onerosa per il titolare. In sintesi, il titolare dev’essere in grado di provare che il consenso è stato raccolto in un certo momento storico, in relazione ad un testo specifico, che l’interessato è stato debitamente informato e che lo ha espresso liberamente.</a:t>
            </a:r>
          </a:p>
          <a:p>
            <a:pPr marL="0" indent="0">
              <a:buNone/>
            </a:pPr>
            <a:endParaRPr lang="it-IT" sz="2000" dirty="0"/>
          </a:p>
          <a:p>
            <a:pPr marL="0" indent="0">
              <a:buNone/>
            </a:pPr>
            <a:r>
              <a:rPr lang="it-IT" sz="2000" dirty="0"/>
              <a:t>Certi trattamenti che si basano sul consenso divengono molto più complessi o addirittura inammissibili. Due esempi.</a:t>
            </a:r>
          </a:p>
        </p:txBody>
      </p:sp>
      <p:sp>
        <p:nvSpPr>
          <p:cNvPr id="8" name="Titolo 1">
            <a:extLst>
              <a:ext uri="{FF2B5EF4-FFF2-40B4-BE49-F238E27FC236}">
                <a16:creationId xmlns:a16="http://schemas.microsoft.com/office/drawing/2014/main" id="{F847A1B3-E4B7-174C-AFC8-21447F7BEF8F}"/>
              </a:ext>
            </a:extLst>
          </p:cNvPr>
          <p:cNvSpPr>
            <a:spLocks noGrp="1"/>
          </p:cNvSpPr>
          <p:nvPr>
            <p:ph type="title"/>
          </p:nvPr>
        </p:nvSpPr>
        <p:spPr/>
        <p:txBody>
          <a:bodyPr>
            <a:normAutofit/>
          </a:bodyPr>
          <a:lstStyle/>
          <a:p>
            <a:r>
              <a:rPr lang="it-IT" sz="3200" b="1" dirty="0">
                <a:solidFill>
                  <a:srgbClr val="88A2D0"/>
                </a:solidFill>
              </a:rPr>
              <a:t>Reg. 2016/670/UE sulla Protezione dei Dati Personali (GDPR)</a:t>
            </a:r>
          </a:p>
        </p:txBody>
      </p:sp>
    </p:spTree>
    <p:extLst>
      <p:ext uri="{BB962C8B-B14F-4D97-AF65-F5344CB8AC3E}">
        <p14:creationId xmlns:p14="http://schemas.microsoft.com/office/powerpoint/2010/main" val="36170683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po 4">
            <a:extLst>
              <a:ext uri="{FF2B5EF4-FFF2-40B4-BE49-F238E27FC236}">
                <a16:creationId xmlns:a16="http://schemas.microsoft.com/office/drawing/2014/main" id="{A102B5D8-0453-A340-A0B8-752F0F79EAC0}"/>
              </a:ext>
            </a:extLst>
          </p:cNvPr>
          <p:cNvGrpSpPr>
            <a:grpSpLocks/>
          </p:cNvGrpSpPr>
          <p:nvPr/>
        </p:nvGrpSpPr>
        <p:grpSpPr>
          <a:xfrm>
            <a:off x="4823552" y="5941788"/>
            <a:ext cx="2544896" cy="551087"/>
            <a:chOff x="1878951" y="5799081"/>
            <a:chExt cx="2544896" cy="551087"/>
          </a:xfrm>
        </p:grpSpPr>
        <p:pic>
          <p:nvPicPr>
            <p:cNvPr id="6" name="Immagine 5">
              <a:hlinkClick r:id="rId2"/>
              <a:extLst>
                <a:ext uri="{FF2B5EF4-FFF2-40B4-BE49-F238E27FC236}">
                  <a16:creationId xmlns:a16="http://schemas.microsoft.com/office/drawing/2014/main" id="{AF5CBFB3-11BB-6B4F-947E-0E910F2B55A0}"/>
                </a:ext>
              </a:extLst>
            </p:cNvPr>
            <p:cNvPicPr>
              <a:picLocks noChangeAspect="1"/>
            </p:cNvPicPr>
            <p:nvPr/>
          </p:nvPicPr>
          <p:blipFill>
            <a:blip r:embed="rId3"/>
            <a:stretch>
              <a:fillRect/>
            </a:stretch>
          </p:blipFill>
          <p:spPr>
            <a:xfrm>
              <a:off x="2927030" y="5799081"/>
              <a:ext cx="448738" cy="408552"/>
            </a:xfrm>
            <a:prstGeom prst="rect">
              <a:avLst/>
            </a:prstGeom>
          </p:spPr>
        </p:pic>
        <p:sp>
          <p:nvSpPr>
            <p:cNvPr id="7" name="CasellaDiTesto 6">
              <a:extLst>
                <a:ext uri="{FF2B5EF4-FFF2-40B4-BE49-F238E27FC236}">
                  <a16:creationId xmlns:a16="http://schemas.microsoft.com/office/drawing/2014/main" id="{E8064835-54A7-3749-9885-176386F12F02}"/>
                </a:ext>
              </a:extLst>
            </p:cNvPr>
            <p:cNvSpPr txBox="1"/>
            <p:nvPr/>
          </p:nvSpPr>
          <p:spPr>
            <a:xfrm>
              <a:off x="1878951" y="6119336"/>
              <a:ext cx="2544896" cy="230832"/>
            </a:xfrm>
            <a:prstGeom prst="rect">
              <a:avLst/>
            </a:prstGeom>
            <a:noFill/>
          </p:spPr>
          <p:txBody>
            <a:bodyPr wrap="square" rtlCol="0">
              <a:spAutoFit/>
            </a:bodyPr>
            <a:lstStyle/>
            <a:p>
              <a:pPr algn="ctr"/>
              <a:r>
                <a:rPr lang="it-IT" sz="900" b="1" dirty="0">
                  <a:solidFill>
                    <a:srgbClr val="88A2D0"/>
                  </a:solidFill>
                  <a:latin typeface="Josefin Sans Std Light" panose="02000503000000020003" pitchFamily="2" charset="77"/>
                </a:rPr>
                <a:t>The Startup </a:t>
              </a:r>
              <a:r>
                <a:rPr lang="it-IT" sz="900" b="1" dirty="0" err="1">
                  <a:solidFill>
                    <a:srgbClr val="88A2D0"/>
                  </a:solidFill>
                  <a:latin typeface="Josefin Sans Std Light" panose="02000503000000020003" pitchFamily="2" charset="77"/>
                </a:rPr>
                <a:t>Lawyers</a:t>
              </a:r>
              <a:r>
                <a:rPr lang="it-IT" sz="900" b="1" dirty="0">
                  <a:solidFill>
                    <a:srgbClr val="88A2D0"/>
                  </a:solidFill>
                  <a:latin typeface="Josefin Sans Std Light" panose="02000503000000020003" pitchFamily="2" charset="77"/>
                </a:rPr>
                <a:t> </a:t>
              </a:r>
            </a:p>
          </p:txBody>
        </p:sp>
      </p:grpSp>
      <p:sp>
        <p:nvSpPr>
          <p:cNvPr id="4" name="Segnaposto contenuto 3">
            <a:extLst>
              <a:ext uri="{FF2B5EF4-FFF2-40B4-BE49-F238E27FC236}">
                <a16:creationId xmlns:a16="http://schemas.microsoft.com/office/drawing/2014/main" id="{45B5E45D-2FBC-2E43-B252-6229DB1630E7}"/>
              </a:ext>
            </a:extLst>
          </p:cNvPr>
          <p:cNvSpPr>
            <a:spLocks noGrp="1"/>
          </p:cNvSpPr>
          <p:nvPr>
            <p:ph idx="1"/>
          </p:nvPr>
        </p:nvSpPr>
        <p:spPr/>
        <p:txBody>
          <a:bodyPr/>
          <a:lstStyle/>
          <a:p>
            <a:pPr marL="0" indent="0">
              <a:buNone/>
            </a:pPr>
            <a:r>
              <a:rPr lang="it-IT" dirty="0"/>
              <a:t>NEWSLETTER</a:t>
            </a:r>
          </a:p>
          <a:p>
            <a:pPr marL="0" indent="0">
              <a:buNone/>
            </a:pPr>
            <a:endParaRPr lang="it-IT" dirty="0"/>
          </a:p>
          <a:p>
            <a:pPr>
              <a:buFontTx/>
              <a:buChar char="-"/>
            </a:pPr>
            <a:r>
              <a:rPr lang="it-IT" dirty="0"/>
              <a:t>va implementato il cd. double-</a:t>
            </a:r>
            <a:r>
              <a:rPr lang="it-IT" dirty="0" err="1"/>
              <a:t>opt</a:t>
            </a:r>
            <a:r>
              <a:rPr lang="it-IT" dirty="0"/>
              <a:t>-in per accertare che l’interessato abbia davvero inteso iscriversi</a:t>
            </a:r>
          </a:p>
          <a:p>
            <a:pPr>
              <a:buFontTx/>
              <a:buChar char="-"/>
            </a:pPr>
            <a:r>
              <a:rPr lang="it-IT" dirty="0"/>
              <a:t>va tenuta traccia del momento d’iscrizione e della conferma (marca temporale), dell’indirizzo e-mail utilizzato, del testo dell’informativa</a:t>
            </a:r>
          </a:p>
        </p:txBody>
      </p:sp>
      <p:sp>
        <p:nvSpPr>
          <p:cNvPr id="8" name="Titolo 1">
            <a:extLst>
              <a:ext uri="{FF2B5EF4-FFF2-40B4-BE49-F238E27FC236}">
                <a16:creationId xmlns:a16="http://schemas.microsoft.com/office/drawing/2014/main" id="{7C53FD43-5322-CC48-B69F-11F230D43A36}"/>
              </a:ext>
            </a:extLst>
          </p:cNvPr>
          <p:cNvSpPr>
            <a:spLocks noGrp="1"/>
          </p:cNvSpPr>
          <p:nvPr>
            <p:ph type="title"/>
          </p:nvPr>
        </p:nvSpPr>
        <p:spPr/>
        <p:txBody>
          <a:bodyPr>
            <a:normAutofit/>
          </a:bodyPr>
          <a:lstStyle/>
          <a:p>
            <a:r>
              <a:rPr lang="it-IT" sz="3200" b="1" dirty="0">
                <a:solidFill>
                  <a:srgbClr val="88A2D0"/>
                </a:solidFill>
              </a:rPr>
              <a:t>Reg. 2016/670/UE sulla Protezione dei Dati Personali (GDPR)</a:t>
            </a:r>
          </a:p>
        </p:txBody>
      </p:sp>
    </p:spTree>
    <p:extLst>
      <p:ext uri="{BB962C8B-B14F-4D97-AF65-F5344CB8AC3E}">
        <p14:creationId xmlns:p14="http://schemas.microsoft.com/office/powerpoint/2010/main" val="9582252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po 4">
            <a:extLst>
              <a:ext uri="{FF2B5EF4-FFF2-40B4-BE49-F238E27FC236}">
                <a16:creationId xmlns:a16="http://schemas.microsoft.com/office/drawing/2014/main" id="{A102B5D8-0453-A340-A0B8-752F0F79EAC0}"/>
              </a:ext>
            </a:extLst>
          </p:cNvPr>
          <p:cNvGrpSpPr>
            <a:grpSpLocks/>
          </p:cNvGrpSpPr>
          <p:nvPr/>
        </p:nvGrpSpPr>
        <p:grpSpPr>
          <a:xfrm>
            <a:off x="4823552" y="5941788"/>
            <a:ext cx="2544896" cy="551087"/>
            <a:chOff x="1878951" y="5799081"/>
            <a:chExt cx="2544896" cy="551087"/>
          </a:xfrm>
        </p:grpSpPr>
        <p:pic>
          <p:nvPicPr>
            <p:cNvPr id="6" name="Immagine 5">
              <a:hlinkClick r:id="rId2"/>
              <a:extLst>
                <a:ext uri="{FF2B5EF4-FFF2-40B4-BE49-F238E27FC236}">
                  <a16:creationId xmlns:a16="http://schemas.microsoft.com/office/drawing/2014/main" id="{AF5CBFB3-11BB-6B4F-947E-0E910F2B55A0}"/>
                </a:ext>
              </a:extLst>
            </p:cNvPr>
            <p:cNvPicPr>
              <a:picLocks noChangeAspect="1"/>
            </p:cNvPicPr>
            <p:nvPr/>
          </p:nvPicPr>
          <p:blipFill>
            <a:blip r:embed="rId3"/>
            <a:stretch>
              <a:fillRect/>
            </a:stretch>
          </p:blipFill>
          <p:spPr>
            <a:xfrm>
              <a:off x="2927030" y="5799081"/>
              <a:ext cx="448738" cy="408552"/>
            </a:xfrm>
            <a:prstGeom prst="rect">
              <a:avLst/>
            </a:prstGeom>
          </p:spPr>
        </p:pic>
        <p:sp>
          <p:nvSpPr>
            <p:cNvPr id="7" name="CasellaDiTesto 6">
              <a:extLst>
                <a:ext uri="{FF2B5EF4-FFF2-40B4-BE49-F238E27FC236}">
                  <a16:creationId xmlns:a16="http://schemas.microsoft.com/office/drawing/2014/main" id="{E8064835-54A7-3749-9885-176386F12F02}"/>
                </a:ext>
              </a:extLst>
            </p:cNvPr>
            <p:cNvSpPr txBox="1"/>
            <p:nvPr/>
          </p:nvSpPr>
          <p:spPr>
            <a:xfrm>
              <a:off x="1878951" y="6119336"/>
              <a:ext cx="2544896" cy="230832"/>
            </a:xfrm>
            <a:prstGeom prst="rect">
              <a:avLst/>
            </a:prstGeom>
            <a:noFill/>
          </p:spPr>
          <p:txBody>
            <a:bodyPr wrap="square" rtlCol="0">
              <a:spAutoFit/>
            </a:bodyPr>
            <a:lstStyle/>
            <a:p>
              <a:pPr algn="ctr"/>
              <a:r>
                <a:rPr lang="it-IT" sz="900" b="1" dirty="0">
                  <a:solidFill>
                    <a:srgbClr val="88A2D0"/>
                  </a:solidFill>
                  <a:latin typeface="Josefin Sans Std Light" panose="02000503000000020003" pitchFamily="2" charset="77"/>
                </a:rPr>
                <a:t>The Startup </a:t>
              </a:r>
              <a:r>
                <a:rPr lang="it-IT" sz="900" b="1" dirty="0" err="1">
                  <a:solidFill>
                    <a:srgbClr val="88A2D0"/>
                  </a:solidFill>
                  <a:latin typeface="Josefin Sans Std Light" panose="02000503000000020003" pitchFamily="2" charset="77"/>
                </a:rPr>
                <a:t>Lawyers</a:t>
              </a:r>
              <a:r>
                <a:rPr lang="it-IT" sz="900" b="1" dirty="0">
                  <a:solidFill>
                    <a:srgbClr val="88A2D0"/>
                  </a:solidFill>
                  <a:latin typeface="Josefin Sans Std Light" panose="02000503000000020003" pitchFamily="2" charset="77"/>
                </a:rPr>
                <a:t> </a:t>
              </a:r>
            </a:p>
          </p:txBody>
        </p:sp>
      </p:grpSp>
      <p:sp>
        <p:nvSpPr>
          <p:cNvPr id="4" name="Segnaposto contenuto 3">
            <a:extLst>
              <a:ext uri="{FF2B5EF4-FFF2-40B4-BE49-F238E27FC236}">
                <a16:creationId xmlns:a16="http://schemas.microsoft.com/office/drawing/2014/main" id="{45B5E45D-2FBC-2E43-B252-6229DB1630E7}"/>
              </a:ext>
            </a:extLst>
          </p:cNvPr>
          <p:cNvSpPr>
            <a:spLocks noGrp="1"/>
          </p:cNvSpPr>
          <p:nvPr>
            <p:ph idx="1"/>
          </p:nvPr>
        </p:nvSpPr>
        <p:spPr/>
        <p:txBody>
          <a:bodyPr>
            <a:normAutofit/>
          </a:bodyPr>
          <a:lstStyle/>
          <a:p>
            <a:pPr marL="0" indent="0">
              <a:buNone/>
            </a:pPr>
            <a:r>
              <a:rPr lang="it-IT" dirty="0"/>
              <a:t>FACEBOOK CUSTOM AUDIENCES</a:t>
            </a:r>
          </a:p>
          <a:p>
            <a:pPr marL="0" indent="0">
              <a:buNone/>
            </a:pPr>
            <a:endParaRPr lang="it-IT" dirty="0"/>
          </a:p>
          <a:p>
            <a:pPr>
              <a:buFontTx/>
              <a:buChar char="-"/>
            </a:pPr>
            <a:r>
              <a:rPr lang="it-IT" sz="2000" dirty="0"/>
              <a:t>le liste che il titolare carica su FB sono considerati dati personali anche se crittografate mediante </a:t>
            </a:r>
            <a:r>
              <a:rPr lang="it-IT" sz="2000" dirty="0" err="1"/>
              <a:t>hash</a:t>
            </a:r>
            <a:r>
              <a:rPr lang="it-IT" sz="2000" dirty="0"/>
              <a:t>, perché si può risalire ai dati «in chiaro»</a:t>
            </a:r>
          </a:p>
          <a:p>
            <a:pPr>
              <a:buFontTx/>
              <a:buChar char="-"/>
            </a:pPr>
            <a:r>
              <a:rPr lang="it-IT" sz="2000" dirty="0"/>
              <a:t>ciò che FB fa con i dati va ben oltre un rapporto di incarico come quello intercorrente tra titolare a responsabile (regolabile a mezzo di nomina ex art. 28)</a:t>
            </a:r>
          </a:p>
          <a:p>
            <a:pPr>
              <a:buFontTx/>
              <a:buChar char="-"/>
            </a:pPr>
            <a:r>
              <a:rPr lang="it-IT" sz="2000" dirty="0"/>
              <a:t>allo stesso tempo, non sapendo bene cosa FB faccia con i dati (naturalmente FB si guarda bene dal dirlo) il titolare non può «informare» compiutamente gli interessati</a:t>
            </a:r>
          </a:p>
          <a:p>
            <a:pPr>
              <a:buFontTx/>
              <a:buChar char="-"/>
            </a:pPr>
            <a:r>
              <a:rPr lang="it-IT" sz="2000" dirty="0"/>
              <a:t>il risultato è che l’eventuale consenso prestato dall’interessato non è valido (in quanto non «informato»)</a:t>
            </a:r>
          </a:p>
          <a:p>
            <a:pPr marL="0" indent="0">
              <a:buNone/>
            </a:pPr>
            <a:endParaRPr lang="it-IT" sz="2000" dirty="0"/>
          </a:p>
          <a:p>
            <a:pPr marL="0" indent="0">
              <a:buNone/>
            </a:pPr>
            <a:endParaRPr lang="it-IT" dirty="0"/>
          </a:p>
        </p:txBody>
      </p:sp>
      <p:sp>
        <p:nvSpPr>
          <p:cNvPr id="8" name="Titolo 1">
            <a:extLst>
              <a:ext uri="{FF2B5EF4-FFF2-40B4-BE49-F238E27FC236}">
                <a16:creationId xmlns:a16="http://schemas.microsoft.com/office/drawing/2014/main" id="{F1736BB2-D52E-084D-B8FC-A2FDB3A85229}"/>
              </a:ext>
            </a:extLst>
          </p:cNvPr>
          <p:cNvSpPr>
            <a:spLocks noGrp="1"/>
          </p:cNvSpPr>
          <p:nvPr>
            <p:ph type="title"/>
          </p:nvPr>
        </p:nvSpPr>
        <p:spPr/>
        <p:txBody>
          <a:bodyPr>
            <a:normAutofit/>
          </a:bodyPr>
          <a:lstStyle/>
          <a:p>
            <a:r>
              <a:rPr lang="it-IT" sz="3200" b="1" dirty="0">
                <a:solidFill>
                  <a:srgbClr val="88A2D0"/>
                </a:solidFill>
              </a:rPr>
              <a:t>Reg. 2016/670/UE sulla Protezione dei Dati Personali (GDPR)</a:t>
            </a:r>
          </a:p>
        </p:txBody>
      </p:sp>
    </p:spTree>
    <p:extLst>
      <p:ext uri="{BB962C8B-B14F-4D97-AF65-F5344CB8AC3E}">
        <p14:creationId xmlns:p14="http://schemas.microsoft.com/office/powerpoint/2010/main" val="8314426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45B5E45D-2FBC-2E43-B252-6229DB1630E7}"/>
              </a:ext>
            </a:extLst>
          </p:cNvPr>
          <p:cNvSpPr>
            <a:spLocks noGrp="1"/>
          </p:cNvSpPr>
          <p:nvPr>
            <p:ph idx="1"/>
          </p:nvPr>
        </p:nvSpPr>
        <p:spPr/>
        <p:txBody>
          <a:bodyPr>
            <a:normAutofit lnSpcReduction="10000"/>
          </a:bodyPr>
          <a:lstStyle/>
          <a:p>
            <a:pPr marL="0" indent="0" algn="ctr">
              <a:buNone/>
            </a:pPr>
            <a:endParaRPr lang="it-IT" sz="1400" i="1" dirty="0"/>
          </a:p>
          <a:p>
            <a:pPr marL="0" indent="0" algn="ctr">
              <a:buNone/>
            </a:pPr>
            <a:r>
              <a:rPr lang="it-IT" b="1" dirty="0">
                <a:solidFill>
                  <a:srgbClr val="88A2D0"/>
                </a:solidFill>
                <a:latin typeface="Josefin Sans Std Light" panose="02000503000000020003" pitchFamily="2" charset="77"/>
              </a:rPr>
              <a:t>The Startup </a:t>
            </a:r>
            <a:r>
              <a:rPr lang="it-IT" b="1" dirty="0" err="1">
                <a:solidFill>
                  <a:srgbClr val="88A2D0"/>
                </a:solidFill>
                <a:latin typeface="Josefin Sans Std Light" panose="02000503000000020003" pitchFamily="2" charset="77"/>
              </a:rPr>
              <a:t>Lawyers</a:t>
            </a:r>
            <a:br>
              <a:rPr lang="it-IT" b="1" dirty="0">
                <a:solidFill>
                  <a:srgbClr val="88A2D0"/>
                </a:solidFill>
                <a:latin typeface="Josefin Sans Std Light" panose="02000503000000020003" pitchFamily="2" charset="77"/>
              </a:rPr>
            </a:br>
            <a:r>
              <a:rPr lang="it-IT" b="1" dirty="0">
                <a:solidFill>
                  <a:srgbClr val="88A2D0"/>
                </a:solidFill>
                <a:latin typeface="Josefin Sans Std Light" panose="02000503000000020003" pitchFamily="2" charset="77"/>
              </a:rPr>
              <a:t>Thomas </a:t>
            </a:r>
            <a:r>
              <a:rPr lang="it-IT" b="1" dirty="0" err="1">
                <a:solidFill>
                  <a:srgbClr val="88A2D0"/>
                </a:solidFill>
                <a:latin typeface="Josefin Sans Std Light" panose="02000503000000020003" pitchFamily="2" charset="77"/>
              </a:rPr>
              <a:t>Rechstanwälte</a:t>
            </a:r>
            <a:endParaRPr lang="it-IT" b="1" dirty="0">
              <a:solidFill>
                <a:srgbClr val="88A2D0"/>
              </a:solidFill>
              <a:latin typeface="Josefin Sans Std Light" panose="02000503000000020003" pitchFamily="2" charset="77"/>
            </a:endParaRPr>
          </a:p>
          <a:p>
            <a:pPr marL="0" indent="0" algn="ctr">
              <a:buNone/>
            </a:pPr>
            <a:r>
              <a:rPr lang="it-IT" sz="2000" dirty="0" err="1">
                <a:latin typeface="Josefin Sans Std Light" panose="02000503000000020003" pitchFamily="2" charset="77"/>
              </a:rPr>
              <a:t>Oranienburger</a:t>
            </a:r>
            <a:r>
              <a:rPr lang="it-IT" sz="2000" dirty="0">
                <a:latin typeface="Josefin Sans Std Light" panose="02000503000000020003" pitchFamily="2" charset="77"/>
              </a:rPr>
              <a:t> </a:t>
            </a:r>
            <a:r>
              <a:rPr lang="it-IT" sz="2000" dirty="0" err="1">
                <a:latin typeface="Josefin Sans Std Light" panose="02000503000000020003" pitchFamily="2" charset="77"/>
              </a:rPr>
              <a:t>Str</a:t>
            </a:r>
            <a:r>
              <a:rPr lang="it-IT" sz="2000" dirty="0">
                <a:latin typeface="Josefin Sans Std Light" panose="02000503000000020003" pitchFamily="2" charset="77"/>
              </a:rPr>
              <a:t>. 23</a:t>
            </a:r>
            <a:br>
              <a:rPr lang="it-IT" sz="2000" dirty="0">
                <a:latin typeface="Josefin Sans Std Light" panose="02000503000000020003" pitchFamily="2" charset="77"/>
              </a:rPr>
            </a:br>
            <a:r>
              <a:rPr lang="it-IT" sz="2000" dirty="0">
                <a:latin typeface="Josefin Sans Std Light" panose="02000503000000020003" pitchFamily="2" charset="77"/>
              </a:rPr>
              <a:t>10178 Berlino</a:t>
            </a:r>
          </a:p>
          <a:p>
            <a:pPr marL="0" indent="0" algn="ctr">
              <a:buNone/>
            </a:pPr>
            <a:r>
              <a:rPr lang="nb-NO" sz="2000" dirty="0">
                <a:latin typeface="Josefin Sans Std Light" panose="02000503000000020003" pitchFamily="2" charset="77"/>
              </a:rPr>
              <a:t>tel: +49 (0)30 - 220 6616 70</a:t>
            </a:r>
            <a:br>
              <a:rPr lang="nb-NO" sz="2000" dirty="0">
                <a:latin typeface="Josefin Sans Std Light" panose="02000503000000020003" pitchFamily="2" charset="77"/>
              </a:rPr>
            </a:br>
            <a:r>
              <a:rPr lang="nb-NO" sz="2000" dirty="0">
                <a:latin typeface="Josefin Sans Std Light" panose="02000503000000020003" pitchFamily="2" charset="77"/>
              </a:rPr>
              <a:t>fax: +49 (0)30 - 220 6616 77</a:t>
            </a:r>
            <a:endParaRPr lang="it-IT" sz="2000" dirty="0">
              <a:latin typeface="Josefin Sans Std Light" panose="02000503000000020003" pitchFamily="2" charset="77"/>
            </a:endParaRPr>
          </a:p>
          <a:p>
            <a:pPr marL="0" indent="0" algn="ctr">
              <a:buNone/>
            </a:pPr>
            <a:r>
              <a:rPr lang="it-IT" sz="2000" dirty="0">
                <a:latin typeface="Josefin Sans Std Light" panose="02000503000000020003" pitchFamily="2" charset="77"/>
                <a:hlinkClick r:id="rId2">
                  <a:extLst>
                    <a:ext uri="{A12FA001-AC4F-418D-AE19-62706E023703}">
                      <ahyp:hlinkClr xmlns:ahyp="http://schemas.microsoft.com/office/drawing/2018/hyperlinkcolor" val="tx"/>
                    </a:ext>
                  </a:extLst>
                </a:hlinkClick>
              </a:rPr>
              <a:t>devecchi@startup-lawyers.de</a:t>
            </a:r>
            <a:br>
              <a:rPr lang="it-IT" sz="2000" dirty="0">
                <a:latin typeface="Josefin Sans Std Light" panose="02000503000000020003" pitchFamily="2" charset="77"/>
              </a:rPr>
            </a:br>
            <a:r>
              <a:rPr lang="it-IT" sz="2000" dirty="0">
                <a:latin typeface="Josefin Sans Std Light" panose="02000503000000020003" pitchFamily="2" charset="77"/>
                <a:hlinkClick r:id="rId3">
                  <a:extLst>
                    <a:ext uri="{A12FA001-AC4F-418D-AE19-62706E023703}">
                      <ahyp:hlinkClr xmlns:ahyp="http://schemas.microsoft.com/office/drawing/2018/hyperlinkcolor" val="tx"/>
                    </a:ext>
                  </a:extLst>
                </a:hlinkClick>
              </a:rPr>
              <a:t>devecchi@thomas-law-office.com</a:t>
            </a:r>
            <a:endParaRPr lang="it-IT" sz="2000" dirty="0">
              <a:latin typeface="Josefin Sans Std Light" panose="02000503000000020003" pitchFamily="2" charset="77"/>
            </a:endParaRPr>
          </a:p>
          <a:p>
            <a:pPr marL="0" indent="0" algn="ctr">
              <a:buNone/>
            </a:pPr>
            <a:r>
              <a:rPr lang="it-IT" sz="2000" b="1" dirty="0">
                <a:latin typeface="Josefin Sans Std Light" panose="02000503000000020003" pitchFamily="2" charset="77"/>
              </a:rPr>
              <a:t>startup-</a:t>
            </a:r>
            <a:r>
              <a:rPr lang="it-IT" sz="2000" b="1" dirty="0" err="1">
                <a:latin typeface="Josefin Sans Std Light" panose="02000503000000020003" pitchFamily="2" charset="77"/>
              </a:rPr>
              <a:t>lawyers.de</a:t>
            </a:r>
            <a:br>
              <a:rPr lang="it-IT" sz="2000" b="1" dirty="0">
                <a:latin typeface="Josefin Sans Std Light" panose="02000503000000020003" pitchFamily="2" charset="77"/>
              </a:rPr>
            </a:br>
            <a:r>
              <a:rPr lang="it-IT" sz="2000" b="1" dirty="0" err="1">
                <a:latin typeface="Josefin Sans Std Light" panose="02000503000000020003" pitchFamily="2" charset="77"/>
              </a:rPr>
              <a:t>thomas</a:t>
            </a:r>
            <a:r>
              <a:rPr lang="it-IT" sz="2000" b="1" dirty="0">
                <a:latin typeface="Josefin Sans Std Light" panose="02000503000000020003" pitchFamily="2" charset="77"/>
              </a:rPr>
              <a:t>-law-</a:t>
            </a:r>
            <a:r>
              <a:rPr lang="it-IT" sz="2000" b="1" dirty="0" err="1">
                <a:latin typeface="Josefin Sans Std Light" panose="02000503000000020003" pitchFamily="2" charset="77"/>
              </a:rPr>
              <a:t>office.com</a:t>
            </a:r>
            <a:endParaRPr lang="it-IT" sz="2000" b="1" dirty="0">
              <a:latin typeface="Josefin Sans Std Light" panose="02000503000000020003" pitchFamily="2" charset="77"/>
            </a:endParaRPr>
          </a:p>
          <a:p>
            <a:pPr marL="0" indent="0" algn="ctr">
              <a:buNone/>
            </a:pPr>
            <a:endParaRPr lang="it-IT" sz="1400" i="1" dirty="0"/>
          </a:p>
          <a:p>
            <a:pPr marL="0" indent="0" algn="ctr">
              <a:buNone/>
            </a:pPr>
            <a:r>
              <a:rPr lang="it-IT" sz="1400" i="1" dirty="0"/>
              <a:t>Questa presentazione sarà disponibile via e-mail su richiesta degli interessati e pubblicata sui nostri siti.</a:t>
            </a:r>
          </a:p>
        </p:txBody>
      </p:sp>
      <p:pic>
        <p:nvPicPr>
          <p:cNvPr id="11" name="Immagine 10">
            <a:hlinkClick r:id="rId4"/>
            <a:extLst>
              <a:ext uri="{FF2B5EF4-FFF2-40B4-BE49-F238E27FC236}">
                <a16:creationId xmlns:a16="http://schemas.microsoft.com/office/drawing/2014/main" id="{7BACB1C8-13E4-454F-9F95-A1F9E94719E5}"/>
              </a:ext>
            </a:extLst>
          </p:cNvPr>
          <p:cNvPicPr>
            <a:picLocks noChangeAspect="1"/>
          </p:cNvPicPr>
          <p:nvPr/>
        </p:nvPicPr>
        <p:blipFill>
          <a:blip r:embed="rId5"/>
          <a:stretch>
            <a:fillRect/>
          </a:stretch>
        </p:blipFill>
        <p:spPr>
          <a:xfrm>
            <a:off x="5741046" y="526938"/>
            <a:ext cx="709905" cy="646331"/>
          </a:xfrm>
          <a:prstGeom prst="rect">
            <a:avLst/>
          </a:prstGeom>
        </p:spPr>
      </p:pic>
    </p:spTree>
    <p:extLst>
      <p:ext uri="{BB962C8B-B14F-4D97-AF65-F5344CB8AC3E}">
        <p14:creationId xmlns:p14="http://schemas.microsoft.com/office/powerpoint/2010/main" val="3549592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33AE39F-E961-6A4D-B427-A296E9DC8255}"/>
              </a:ext>
            </a:extLst>
          </p:cNvPr>
          <p:cNvSpPr>
            <a:spLocks noGrp="1"/>
          </p:cNvSpPr>
          <p:nvPr>
            <p:ph idx="1"/>
          </p:nvPr>
        </p:nvSpPr>
        <p:spPr/>
        <p:txBody>
          <a:bodyPr>
            <a:normAutofit/>
          </a:bodyPr>
          <a:lstStyle/>
          <a:p>
            <a:pPr marL="0" indent="0">
              <a:buNone/>
            </a:pPr>
            <a:r>
              <a:rPr lang="it-IT" dirty="0"/>
              <a:t>PRINCIPIO DELLO STABILIMENTO:</a:t>
            </a:r>
          </a:p>
          <a:p>
            <a:pPr marL="0" indent="0">
              <a:buNone/>
            </a:pPr>
            <a:r>
              <a:rPr lang="it-IT" sz="2000" b="1" dirty="0"/>
              <a:t>Art. 3</a:t>
            </a:r>
            <a:endParaRPr lang="it-IT" sz="2000" dirty="0"/>
          </a:p>
          <a:p>
            <a:pPr marL="0" indent="0">
              <a:buNone/>
            </a:pPr>
            <a:r>
              <a:rPr lang="it-IT" sz="2000" i="1" dirty="0"/>
              <a:t>1. Ogni Stato membro provvede affinché i servizi della società dell'informazione, forniti da un prestatore stabilito nel suo territorio, rispettino le disposizioni nazionali vigenti in detto Stato membro nell'ambito regolamentato.</a:t>
            </a:r>
            <a:r>
              <a:rPr lang="it-IT" sz="2000" dirty="0"/>
              <a:t> </a:t>
            </a:r>
          </a:p>
          <a:p>
            <a:pPr marL="0" indent="0">
              <a:buNone/>
            </a:pPr>
            <a:r>
              <a:rPr lang="it-IT" sz="2000" i="1" dirty="0"/>
              <a:t>[…]</a:t>
            </a:r>
          </a:p>
          <a:p>
            <a:pPr marL="0" indent="0">
              <a:buNone/>
            </a:pPr>
            <a:endParaRPr lang="it-IT" sz="2000" i="1" dirty="0"/>
          </a:p>
          <a:p>
            <a:pPr marL="0" indent="0">
              <a:buNone/>
            </a:pPr>
            <a:r>
              <a:rPr lang="it-IT" sz="2000" dirty="0">
                <a:sym typeface="Wingdings" pitchFamily="2" charset="2"/>
              </a:rPr>
              <a:t></a:t>
            </a:r>
            <a:r>
              <a:rPr lang="it-IT" sz="2000" dirty="0"/>
              <a:t> in parole povere significa che per poter prestare un servizio della società dell’informazione (ad esempio un e-commerce) in altri paesi della UE, basta che io sia conforme alle disposizioni di legge applicabili nel mio paese di stabilimento e non posso essere sottoposto ad autorizzazione preventiva in altri paesi. </a:t>
            </a:r>
          </a:p>
          <a:p>
            <a:pPr marL="0" indent="0">
              <a:buNone/>
            </a:pPr>
            <a:endParaRPr lang="it-IT" sz="2000" dirty="0"/>
          </a:p>
          <a:p>
            <a:pPr marL="0" indent="0">
              <a:buNone/>
            </a:pPr>
            <a:endParaRPr lang="it-IT" dirty="0"/>
          </a:p>
        </p:txBody>
      </p:sp>
      <p:grpSp>
        <p:nvGrpSpPr>
          <p:cNvPr id="5" name="Gruppo 4">
            <a:extLst>
              <a:ext uri="{FF2B5EF4-FFF2-40B4-BE49-F238E27FC236}">
                <a16:creationId xmlns:a16="http://schemas.microsoft.com/office/drawing/2014/main" id="{8BE5B3BF-1ABF-CC49-9386-4FE622119F1E}"/>
              </a:ext>
            </a:extLst>
          </p:cNvPr>
          <p:cNvGrpSpPr>
            <a:grpSpLocks/>
          </p:cNvGrpSpPr>
          <p:nvPr/>
        </p:nvGrpSpPr>
        <p:grpSpPr>
          <a:xfrm>
            <a:off x="4823552" y="5941788"/>
            <a:ext cx="2544896" cy="551087"/>
            <a:chOff x="1878951" y="5799081"/>
            <a:chExt cx="2544896" cy="551087"/>
          </a:xfrm>
        </p:grpSpPr>
        <p:pic>
          <p:nvPicPr>
            <p:cNvPr id="6" name="Immagine 5">
              <a:hlinkClick r:id="rId2"/>
              <a:extLst>
                <a:ext uri="{FF2B5EF4-FFF2-40B4-BE49-F238E27FC236}">
                  <a16:creationId xmlns:a16="http://schemas.microsoft.com/office/drawing/2014/main" id="{32D701A2-DD6A-5F4C-9EE8-9E357569D599}"/>
                </a:ext>
              </a:extLst>
            </p:cNvPr>
            <p:cNvPicPr>
              <a:picLocks noChangeAspect="1"/>
            </p:cNvPicPr>
            <p:nvPr/>
          </p:nvPicPr>
          <p:blipFill>
            <a:blip r:embed="rId3"/>
            <a:stretch>
              <a:fillRect/>
            </a:stretch>
          </p:blipFill>
          <p:spPr>
            <a:xfrm>
              <a:off x="2927030" y="5799081"/>
              <a:ext cx="448738" cy="408552"/>
            </a:xfrm>
            <a:prstGeom prst="rect">
              <a:avLst/>
            </a:prstGeom>
          </p:spPr>
        </p:pic>
        <p:sp>
          <p:nvSpPr>
            <p:cNvPr id="7" name="CasellaDiTesto 6">
              <a:extLst>
                <a:ext uri="{FF2B5EF4-FFF2-40B4-BE49-F238E27FC236}">
                  <a16:creationId xmlns:a16="http://schemas.microsoft.com/office/drawing/2014/main" id="{FD195700-24B6-8A41-B46D-21FAEA490607}"/>
                </a:ext>
              </a:extLst>
            </p:cNvPr>
            <p:cNvSpPr txBox="1"/>
            <p:nvPr/>
          </p:nvSpPr>
          <p:spPr>
            <a:xfrm>
              <a:off x="1878951" y="6119336"/>
              <a:ext cx="2544896" cy="230832"/>
            </a:xfrm>
            <a:prstGeom prst="rect">
              <a:avLst/>
            </a:prstGeom>
            <a:noFill/>
          </p:spPr>
          <p:txBody>
            <a:bodyPr wrap="square" rtlCol="0">
              <a:spAutoFit/>
            </a:bodyPr>
            <a:lstStyle/>
            <a:p>
              <a:pPr algn="ctr"/>
              <a:r>
                <a:rPr lang="it-IT" sz="900" b="1" dirty="0">
                  <a:solidFill>
                    <a:srgbClr val="88A2D0"/>
                  </a:solidFill>
                  <a:latin typeface="Josefin Sans Std Light" panose="02000503000000020003" pitchFamily="2" charset="77"/>
                </a:rPr>
                <a:t>The Startup </a:t>
              </a:r>
              <a:r>
                <a:rPr lang="it-IT" sz="900" b="1" dirty="0" err="1">
                  <a:solidFill>
                    <a:srgbClr val="88A2D0"/>
                  </a:solidFill>
                  <a:latin typeface="Josefin Sans Std Light" panose="02000503000000020003" pitchFamily="2" charset="77"/>
                </a:rPr>
                <a:t>Lawyers</a:t>
              </a:r>
              <a:r>
                <a:rPr lang="it-IT" sz="900" b="1" dirty="0">
                  <a:solidFill>
                    <a:srgbClr val="88A2D0"/>
                  </a:solidFill>
                  <a:latin typeface="Josefin Sans Std Light" panose="02000503000000020003" pitchFamily="2" charset="77"/>
                </a:rPr>
                <a:t> </a:t>
              </a:r>
            </a:p>
          </p:txBody>
        </p:sp>
      </p:grpSp>
      <p:sp>
        <p:nvSpPr>
          <p:cNvPr id="8" name="Titolo 1">
            <a:extLst>
              <a:ext uri="{FF2B5EF4-FFF2-40B4-BE49-F238E27FC236}">
                <a16:creationId xmlns:a16="http://schemas.microsoft.com/office/drawing/2014/main" id="{F268992D-C906-7847-9757-9392E3F66D01}"/>
              </a:ext>
            </a:extLst>
          </p:cNvPr>
          <p:cNvSpPr>
            <a:spLocks noGrp="1"/>
          </p:cNvSpPr>
          <p:nvPr>
            <p:ph type="title"/>
          </p:nvPr>
        </p:nvSpPr>
        <p:spPr/>
        <p:txBody>
          <a:bodyPr>
            <a:normAutofit/>
          </a:bodyPr>
          <a:lstStyle/>
          <a:p>
            <a:r>
              <a:rPr lang="it-IT" sz="3200" b="1" dirty="0">
                <a:solidFill>
                  <a:srgbClr val="88A2D0"/>
                </a:solidFill>
              </a:rPr>
              <a:t>Direttiva sul commercio elettronico 31/2000/CE</a:t>
            </a:r>
          </a:p>
        </p:txBody>
      </p:sp>
    </p:spTree>
    <p:extLst>
      <p:ext uri="{BB962C8B-B14F-4D97-AF65-F5344CB8AC3E}">
        <p14:creationId xmlns:p14="http://schemas.microsoft.com/office/powerpoint/2010/main" val="2600053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8A51317-F305-0B4C-AC54-27925628F87F}"/>
              </a:ext>
            </a:extLst>
          </p:cNvPr>
          <p:cNvSpPr>
            <a:spLocks noGrp="1"/>
          </p:cNvSpPr>
          <p:nvPr>
            <p:ph idx="1"/>
          </p:nvPr>
        </p:nvSpPr>
        <p:spPr/>
        <p:txBody>
          <a:bodyPr>
            <a:normAutofit/>
          </a:bodyPr>
          <a:lstStyle/>
          <a:p>
            <a:pPr marL="0" indent="0">
              <a:buNone/>
            </a:pPr>
            <a:r>
              <a:rPr lang="it-IT" dirty="0"/>
              <a:t>DOVE STA LA FREGATURA?</a:t>
            </a:r>
          </a:p>
          <a:p>
            <a:pPr marL="0" lvl="0" indent="0">
              <a:buNone/>
            </a:pPr>
            <a:endParaRPr lang="it-IT" sz="2000" b="1" dirty="0"/>
          </a:p>
          <a:p>
            <a:pPr marL="0" lvl="0" indent="0">
              <a:buNone/>
            </a:pPr>
            <a:r>
              <a:rPr lang="it-IT" sz="2000" b="1" dirty="0"/>
              <a:t>Esclusioni </a:t>
            </a:r>
            <a:r>
              <a:rPr lang="it-IT" sz="2000" dirty="0"/>
              <a:t>rilevanti: </a:t>
            </a:r>
          </a:p>
          <a:p>
            <a:pPr lvl="1"/>
            <a:r>
              <a:rPr lang="it-IT" sz="2000" dirty="0"/>
              <a:t>proprietà intellettuale ed industriale (ex allegato)</a:t>
            </a:r>
          </a:p>
          <a:p>
            <a:pPr lvl="1"/>
            <a:r>
              <a:rPr lang="it-IT" sz="2000" dirty="0"/>
              <a:t>le obbligazioni contrattuali riguardanti i contratti conclusi dai consumatori (ex allegato)</a:t>
            </a:r>
          </a:p>
          <a:p>
            <a:pPr lvl="1"/>
            <a:r>
              <a:rPr lang="it-IT" sz="2000" dirty="0"/>
              <a:t>protezione dei dati personali (ex art. 1 par. 5 </a:t>
            </a:r>
            <a:r>
              <a:rPr lang="it-IT" sz="2000" dirty="0" err="1"/>
              <a:t>lett</a:t>
            </a:r>
            <a:r>
              <a:rPr lang="it-IT" sz="2000" dirty="0"/>
              <a:t>. b)</a:t>
            </a:r>
            <a:br>
              <a:rPr lang="it-IT" sz="2000" dirty="0"/>
            </a:br>
            <a:endParaRPr lang="it-IT" sz="2000" dirty="0"/>
          </a:p>
          <a:p>
            <a:pPr marL="0" lvl="0" indent="0">
              <a:buNone/>
            </a:pPr>
            <a:r>
              <a:rPr lang="it-IT" sz="2000" dirty="0"/>
              <a:t>Principio dello </a:t>
            </a:r>
            <a:r>
              <a:rPr lang="it-IT" sz="2000" b="1" dirty="0"/>
              <a:t>stabilimento</a:t>
            </a:r>
            <a:r>
              <a:rPr lang="it-IT" sz="2000" dirty="0"/>
              <a:t>:</a:t>
            </a:r>
          </a:p>
          <a:p>
            <a:pPr lvl="1"/>
            <a:r>
              <a:rPr lang="it-IT" sz="2000" dirty="0"/>
              <a:t>finché io presto il servizio a partire da una sede sita in un solo stato membro, il discorso regge. Ma se apro una (qualsiasi) entità in un altro stato membro, in quello stato membro devo conformarmi alla legge locale.</a:t>
            </a:r>
          </a:p>
          <a:p>
            <a:pPr marL="0" indent="0">
              <a:buNone/>
            </a:pPr>
            <a:endParaRPr lang="it-IT" dirty="0"/>
          </a:p>
        </p:txBody>
      </p:sp>
      <p:grpSp>
        <p:nvGrpSpPr>
          <p:cNvPr id="5" name="Gruppo 4">
            <a:extLst>
              <a:ext uri="{FF2B5EF4-FFF2-40B4-BE49-F238E27FC236}">
                <a16:creationId xmlns:a16="http://schemas.microsoft.com/office/drawing/2014/main" id="{5D9B7015-9D68-B145-8AE4-4D2E9FE0EB91}"/>
              </a:ext>
            </a:extLst>
          </p:cNvPr>
          <p:cNvGrpSpPr>
            <a:grpSpLocks/>
          </p:cNvGrpSpPr>
          <p:nvPr/>
        </p:nvGrpSpPr>
        <p:grpSpPr>
          <a:xfrm>
            <a:off x="4823552" y="5941788"/>
            <a:ext cx="2544896" cy="551087"/>
            <a:chOff x="1878951" y="5799081"/>
            <a:chExt cx="2544896" cy="551087"/>
          </a:xfrm>
        </p:grpSpPr>
        <p:pic>
          <p:nvPicPr>
            <p:cNvPr id="6" name="Immagine 5">
              <a:hlinkClick r:id="rId2"/>
              <a:extLst>
                <a:ext uri="{FF2B5EF4-FFF2-40B4-BE49-F238E27FC236}">
                  <a16:creationId xmlns:a16="http://schemas.microsoft.com/office/drawing/2014/main" id="{DA280387-2C42-6645-9E4A-A7D5C0429765}"/>
                </a:ext>
              </a:extLst>
            </p:cNvPr>
            <p:cNvPicPr>
              <a:picLocks noChangeAspect="1"/>
            </p:cNvPicPr>
            <p:nvPr/>
          </p:nvPicPr>
          <p:blipFill>
            <a:blip r:embed="rId3"/>
            <a:stretch>
              <a:fillRect/>
            </a:stretch>
          </p:blipFill>
          <p:spPr>
            <a:xfrm>
              <a:off x="2927030" y="5799081"/>
              <a:ext cx="448738" cy="408552"/>
            </a:xfrm>
            <a:prstGeom prst="rect">
              <a:avLst/>
            </a:prstGeom>
          </p:spPr>
        </p:pic>
        <p:sp>
          <p:nvSpPr>
            <p:cNvPr id="7" name="CasellaDiTesto 6">
              <a:extLst>
                <a:ext uri="{FF2B5EF4-FFF2-40B4-BE49-F238E27FC236}">
                  <a16:creationId xmlns:a16="http://schemas.microsoft.com/office/drawing/2014/main" id="{4F810D5A-7A51-CE43-9466-F08FEE963393}"/>
                </a:ext>
              </a:extLst>
            </p:cNvPr>
            <p:cNvSpPr txBox="1"/>
            <p:nvPr/>
          </p:nvSpPr>
          <p:spPr>
            <a:xfrm>
              <a:off x="1878951" y="6119336"/>
              <a:ext cx="2544896" cy="230832"/>
            </a:xfrm>
            <a:prstGeom prst="rect">
              <a:avLst/>
            </a:prstGeom>
            <a:noFill/>
          </p:spPr>
          <p:txBody>
            <a:bodyPr wrap="square" rtlCol="0">
              <a:spAutoFit/>
            </a:bodyPr>
            <a:lstStyle/>
            <a:p>
              <a:pPr algn="ctr"/>
              <a:r>
                <a:rPr lang="it-IT" sz="900" b="1" dirty="0">
                  <a:solidFill>
                    <a:srgbClr val="88A2D0"/>
                  </a:solidFill>
                  <a:latin typeface="Josefin Sans Std Light" panose="02000503000000020003" pitchFamily="2" charset="77"/>
                </a:rPr>
                <a:t>The Startup </a:t>
              </a:r>
              <a:r>
                <a:rPr lang="it-IT" sz="900" b="1" dirty="0" err="1">
                  <a:solidFill>
                    <a:srgbClr val="88A2D0"/>
                  </a:solidFill>
                  <a:latin typeface="Josefin Sans Std Light" panose="02000503000000020003" pitchFamily="2" charset="77"/>
                </a:rPr>
                <a:t>Lawyers</a:t>
              </a:r>
              <a:r>
                <a:rPr lang="it-IT" sz="900" b="1" dirty="0">
                  <a:solidFill>
                    <a:srgbClr val="88A2D0"/>
                  </a:solidFill>
                  <a:latin typeface="Josefin Sans Std Light" panose="02000503000000020003" pitchFamily="2" charset="77"/>
                </a:rPr>
                <a:t> </a:t>
              </a:r>
            </a:p>
          </p:txBody>
        </p:sp>
      </p:grpSp>
      <p:sp>
        <p:nvSpPr>
          <p:cNvPr id="8" name="Titolo 1">
            <a:extLst>
              <a:ext uri="{FF2B5EF4-FFF2-40B4-BE49-F238E27FC236}">
                <a16:creationId xmlns:a16="http://schemas.microsoft.com/office/drawing/2014/main" id="{787778FE-E300-BE4D-8FC8-DA68EDB9A1B2}"/>
              </a:ext>
            </a:extLst>
          </p:cNvPr>
          <p:cNvSpPr>
            <a:spLocks noGrp="1"/>
          </p:cNvSpPr>
          <p:nvPr>
            <p:ph type="title"/>
          </p:nvPr>
        </p:nvSpPr>
        <p:spPr/>
        <p:txBody>
          <a:bodyPr>
            <a:normAutofit/>
          </a:bodyPr>
          <a:lstStyle/>
          <a:p>
            <a:r>
              <a:rPr lang="it-IT" sz="3200" b="1" dirty="0">
                <a:solidFill>
                  <a:srgbClr val="88A2D0"/>
                </a:solidFill>
              </a:rPr>
              <a:t>Direttiva sul commercio elettronico 31/2000/CE</a:t>
            </a:r>
          </a:p>
        </p:txBody>
      </p:sp>
    </p:spTree>
    <p:extLst>
      <p:ext uri="{BB962C8B-B14F-4D97-AF65-F5344CB8AC3E}">
        <p14:creationId xmlns:p14="http://schemas.microsoft.com/office/powerpoint/2010/main" val="1206847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7BD15D3-EF25-C34A-8D57-3D8BB983BDCA}"/>
              </a:ext>
            </a:extLst>
          </p:cNvPr>
          <p:cNvSpPr>
            <a:spLocks noGrp="1"/>
          </p:cNvSpPr>
          <p:nvPr>
            <p:ph idx="1"/>
          </p:nvPr>
        </p:nvSpPr>
        <p:spPr/>
        <p:txBody>
          <a:bodyPr>
            <a:normAutofit fontScale="55000" lnSpcReduction="20000"/>
          </a:bodyPr>
          <a:lstStyle/>
          <a:p>
            <a:pPr marL="0" indent="0">
              <a:buNone/>
            </a:pPr>
            <a:r>
              <a:rPr lang="it-IT" sz="5100" dirty="0"/>
              <a:t>DOVERI D’INFORMAZIONE</a:t>
            </a:r>
          </a:p>
          <a:p>
            <a:pPr marL="0" indent="0">
              <a:buNone/>
            </a:pPr>
            <a:endParaRPr lang="it-IT" b="1" dirty="0"/>
          </a:p>
          <a:p>
            <a:pPr marL="0" indent="0">
              <a:buNone/>
            </a:pPr>
            <a:r>
              <a:rPr lang="it-IT" b="1" dirty="0"/>
              <a:t>Art. 5 - Informazioni generali da fornire</a:t>
            </a:r>
          </a:p>
          <a:p>
            <a:pPr marL="0" indent="0">
              <a:buNone/>
            </a:pPr>
            <a:r>
              <a:rPr lang="it-IT" i="1" dirty="0"/>
              <a:t>[…]</a:t>
            </a:r>
          </a:p>
          <a:p>
            <a:pPr marL="0" indent="0">
              <a:buNone/>
            </a:pPr>
            <a:r>
              <a:rPr lang="it-IT" i="1" dirty="0"/>
              <a:t>a) il </a:t>
            </a:r>
            <a:r>
              <a:rPr lang="it-IT" b="1" i="1" dirty="0"/>
              <a:t>nome del prestatore</a:t>
            </a:r>
            <a:r>
              <a:rPr lang="it-IT" i="1" dirty="0"/>
              <a:t>;</a:t>
            </a:r>
            <a:endParaRPr lang="it-IT" dirty="0"/>
          </a:p>
          <a:p>
            <a:pPr marL="0" indent="0">
              <a:buNone/>
            </a:pPr>
            <a:r>
              <a:rPr lang="it-IT" i="1" dirty="0"/>
              <a:t>b) </a:t>
            </a:r>
            <a:r>
              <a:rPr lang="it-IT" b="1" i="1" dirty="0"/>
              <a:t>l'indirizzo geografico</a:t>
            </a:r>
            <a:r>
              <a:rPr lang="it-IT" i="1" dirty="0"/>
              <a:t> dove il prestatore è stabilito;</a:t>
            </a:r>
            <a:endParaRPr lang="it-IT" dirty="0"/>
          </a:p>
          <a:p>
            <a:pPr marL="0" indent="0">
              <a:buNone/>
            </a:pPr>
            <a:r>
              <a:rPr lang="it-IT" i="1" dirty="0"/>
              <a:t>c) gli </a:t>
            </a:r>
            <a:r>
              <a:rPr lang="it-IT" b="1" i="1" dirty="0"/>
              <a:t>estremi che permettono di contattare rapidamente il prestatore</a:t>
            </a:r>
            <a:r>
              <a:rPr lang="it-IT" i="1" dirty="0"/>
              <a:t> e di comunicare direttamente ed efficacemente con lui, </a:t>
            </a:r>
            <a:r>
              <a:rPr lang="it-IT" b="1" i="1" dirty="0"/>
              <a:t>compreso l'indirizzo di posta elettronica</a:t>
            </a:r>
            <a:r>
              <a:rPr lang="it-IT" i="1" dirty="0"/>
              <a:t>;</a:t>
            </a:r>
            <a:endParaRPr lang="it-IT" dirty="0"/>
          </a:p>
          <a:p>
            <a:pPr marL="0" indent="0">
              <a:buNone/>
            </a:pPr>
            <a:r>
              <a:rPr lang="it-IT" i="1" dirty="0"/>
              <a:t>d) n. di iscrizione al </a:t>
            </a:r>
            <a:r>
              <a:rPr lang="it-IT" b="1" i="1" dirty="0"/>
              <a:t>registro del commercio</a:t>
            </a:r>
            <a:r>
              <a:rPr lang="it-IT" i="1" dirty="0"/>
              <a:t> o analogo pubblico registro, il registro presso il quale è iscritto</a:t>
            </a:r>
          </a:p>
          <a:p>
            <a:pPr marL="0" indent="0">
              <a:buNone/>
            </a:pPr>
            <a:r>
              <a:rPr lang="it-IT" i="1" dirty="0"/>
              <a:t>g) n. di partita </a:t>
            </a:r>
            <a:r>
              <a:rPr lang="it-IT" b="1" i="1" dirty="0"/>
              <a:t>IVA</a:t>
            </a:r>
          </a:p>
          <a:p>
            <a:pPr marL="0" indent="0">
              <a:buNone/>
            </a:pPr>
            <a:r>
              <a:rPr lang="it-IT" i="1" dirty="0"/>
              <a:t>2. Oltre agli altri obblighi di informazione posti dal diritto comunitario, gli Stati membri provvedono affinché, ogniqualvolta i servizi della società dell'informazione facciano riferimento ai </a:t>
            </a:r>
            <a:r>
              <a:rPr lang="it-IT" b="1" i="1" dirty="0"/>
              <a:t>prezzi</a:t>
            </a:r>
            <a:r>
              <a:rPr lang="it-IT" i="1" dirty="0"/>
              <a:t>, questi siano indicati in modo chiaro ed inequivocabile, e sia segnalato in particolare se comprendano le imposte e i costi di consegna.</a:t>
            </a:r>
            <a:endParaRPr lang="it-IT" dirty="0"/>
          </a:p>
          <a:p>
            <a:pPr marL="0" indent="0">
              <a:buNone/>
            </a:pPr>
            <a:r>
              <a:rPr lang="it-IT" b="1" dirty="0"/>
              <a:t> </a:t>
            </a:r>
            <a:endParaRPr lang="it-IT" dirty="0"/>
          </a:p>
          <a:p>
            <a:pPr marL="0" indent="0">
              <a:buNone/>
            </a:pPr>
            <a:r>
              <a:rPr lang="it-IT" b="1" dirty="0">
                <a:solidFill>
                  <a:srgbClr val="FF0000"/>
                </a:solidFill>
              </a:rPr>
              <a:t>attenzione</a:t>
            </a:r>
            <a:r>
              <a:rPr lang="it-IT" dirty="0">
                <a:solidFill>
                  <a:srgbClr val="FF0000"/>
                </a:solidFill>
              </a:rPr>
              <a:t>: </a:t>
            </a:r>
            <a:r>
              <a:rPr lang="it-IT" dirty="0"/>
              <a:t>ulteriori informazioni in casi specifici. Inoltre, certi stati membri hanno introdotto elementi ulteriori.</a:t>
            </a:r>
          </a:p>
        </p:txBody>
      </p:sp>
      <p:grpSp>
        <p:nvGrpSpPr>
          <p:cNvPr id="5" name="Gruppo 4">
            <a:extLst>
              <a:ext uri="{FF2B5EF4-FFF2-40B4-BE49-F238E27FC236}">
                <a16:creationId xmlns:a16="http://schemas.microsoft.com/office/drawing/2014/main" id="{2F188798-9646-B445-A713-A665218411A7}"/>
              </a:ext>
            </a:extLst>
          </p:cNvPr>
          <p:cNvGrpSpPr>
            <a:grpSpLocks/>
          </p:cNvGrpSpPr>
          <p:nvPr/>
        </p:nvGrpSpPr>
        <p:grpSpPr>
          <a:xfrm>
            <a:off x="4823552" y="5941788"/>
            <a:ext cx="2544896" cy="551087"/>
            <a:chOff x="1878951" y="5799081"/>
            <a:chExt cx="2544896" cy="551087"/>
          </a:xfrm>
        </p:grpSpPr>
        <p:pic>
          <p:nvPicPr>
            <p:cNvPr id="6" name="Immagine 5">
              <a:hlinkClick r:id="rId2"/>
              <a:extLst>
                <a:ext uri="{FF2B5EF4-FFF2-40B4-BE49-F238E27FC236}">
                  <a16:creationId xmlns:a16="http://schemas.microsoft.com/office/drawing/2014/main" id="{C5A7D79D-BE8A-FF44-AB4E-631543C63793}"/>
                </a:ext>
              </a:extLst>
            </p:cNvPr>
            <p:cNvPicPr>
              <a:picLocks noChangeAspect="1"/>
            </p:cNvPicPr>
            <p:nvPr/>
          </p:nvPicPr>
          <p:blipFill>
            <a:blip r:embed="rId3"/>
            <a:stretch>
              <a:fillRect/>
            </a:stretch>
          </p:blipFill>
          <p:spPr>
            <a:xfrm>
              <a:off x="2927030" y="5799081"/>
              <a:ext cx="448738" cy="408552"/>
            </a:xfrm>
            <a:prstGeom prst="rect">
              <a:avLst/>
            </a:prstGeom>
          </p:spPr>
        </p:pic>
        <p:sp>
          <p:nvSpPr>
            <p:cNvPr id="7" name="CasellaDiTesto 6">
              <a:extLst>
                <a:ext uri="{FF2B5EF4-FFF2-40B4-BE49-F238E27FC236}">
                  <a16:creationId xmlns:a16="http://schemas.microsoft.com/office/drawing/2014/main" id="{353C42B5-2F5C-744A-A2DD-803FCB06705B}"/>
                </a:ext>
              </a:extLst>
            </p:cNvPr>
            <p:cNvSpPr txBox="1"/>
            <p:nvPr/>
          </p:nvSpPr>
          <p:spPr>
            <a:xfrm>
              <a:off x="1878951" y="6119336"/>
              <a:ext cx="2544896" cy="230832"/>
            </a:xfrm>
            <a:prstGeom prst="rect">
              <a:avLst/>
            </a:prstGeom>
            <a:noFill/>
          </p:spPr>
          <p:txBody>
            <a:bodyPr wrap="square" rtlCol="0">
              <a:spAutoFit/>
            </a:bodyPr>
            <a:lstStyle/>
            <a:p>
              <a:pPr algn="ctr"/>
              <a:r>
                <a:rPr lang="it-IT" sz="900" b="1" dirty="0">
                  <a:solidFill>
                    <a:srgbClr val="88A2D0"/>
                  </a:solidFill>
                  <a:latin typeface="Josefin Sans Std Light" panose="02000503000000020003" pitchFamily="2" charset="77"/>
                </a:rPr>
                <a:t>The Startup </a:t>
              </a:r>
              <a:r>
                <a:rPr lang="it-IT" sz="900" b="1" dirty="0" err="1">
                  <a:solidFill>
                    <a:srgbClr val="88A2D0"/>
                  </a:solidFill>
                  <a:latin typeface="Josefin Sans Std Light" panose="02000503000000020003" pitchFamily="2" charset="77"/>
                </a:rPr>
                <a:t>Lawyers</a:t>
              </a:r>
              <a:r>
                <a:rPr lang="it-IT" sz="900" b="1" dirty="0">
                  <a:solidFill>
                    <a:srgbClr val="88A2D0"/>
                  </a:solidFill>
                  <a:latin typeface="Josefin Sans Std Light" panose="02000503000000020003" pitchFamily="2" charset="77"/>
                </a:rPr>
                <a:t> </a:t>
              </a:r>
            </a:p>
          </p:txBody>
        </p:sp>
      </p:grpSp>
      <p:sp>
        <p:nvSpPr>
          <p:cNvPr id="8" name="Titolo 1">
            <a:extLst>
              <a:ext uri="{FF2B5EF4-FFF2-40B4-BE49-F238E27FC236}">
                <a16:creationId xmlns:a16="http://schemas.microsoft.com/office/drawing/2014/main" id="{C4EEEFDD-E0EA-5444-BC05-F3B690B3E75C}"/>
              </a:ext>
            </a:extLst>
          </p:cNvPr>
          <p:cNvSpPr>
            <a:spLocks noGrp="1"/>
          </p:cNvSpPr>
          <p:nvPr>
            <p:ph type="title"/>
          </p:nvPr>
        </p:nvSpPr>
        <p:spPr/>
        <p:txBody>
          <a:bodyPr>
            <a:normAutofit/>
          </a:bodyPr>
          <a:lstStyle/>
          <a:p>
            <a:r>
              <a:rPr lang="it-IT" sz="3200" b="1" dirty="0">
                <a:solidFill>
                  <a:srgbClr val="88A2D0"/>
                </a:solidFill>
              </a:rPr>
              <a:t>Direttiva sul commercio elettronico 31/2000/CE</a:t>
            </a:r>
          </a:p>
        </p:txBody>
      </p:sp>
    </p:spTree>
    <p:extLst>
      <p:ext uri="{BB962C8B-B14F-4D97-AF65-F5344CB8AC3E}">
        <p14:creationId xmlns:p14="http://schemas.microsoft.com/office/powerpoint/2010/main" val="219332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74100A5-C640-8B43-BC7D-10DD957FC5B0}"/>
              </a:ext>
            </a:extLst>
          </p:cNvPr>
          <p:cNvSpPr>
            <a:spLocks noGrp="1"/>
          </p:cNvSpPr>
          <p:nvPr>
            <p:ph idx="1"/>
          </p:nvPr>
        </p:nvSpPr>
        <p:spPr/>
        <p:txBody>
          <a:bodyPr/>
          <a:lstStyle/>
          <a:p>
            <a:pPr marL="0" indent="0">
              <a:buNone/>
            </a:pPr>
            <a:r>
              <a:rPr lang="it-IT" dirty="0"/>
              <a:t>DOVERI D’INFORMAZIONE</a:t>
            </a:r>
          </a:p>
          <a:p>
            <a:pPr marL="0" indent="0">
              <a:buNone/>
            </a:pPr>
            <a:endParaRPr lang="it-IT" sz="2000" b="1" dirty="0"/>
          </a:p>
          <a:p>
            <a:pPr marL="0" indent="0">
              <a:buNone/>
            </a:pPr>
            <a:r>
              <a:rPr lang="it-IT" sz="2000" b="1" dirty="0"/>
              <a:t>Art. 10</a:t>
            </a:r>
          </a:p>
          <a:p>
            <a:pPr marL="0" indent="0">
              <a:buNone/>
            </a:pPr>
            <a:r>
              <a:rPr lang="it-IT" sz="2000" dirty="0"/>
              <a:t>a) le varie fasi tecniche della conclusione del contratto;</a:t>
            </a:r>
          </a:p>
          <a:p>
            <a:pPr marL="0" indent="0">
              <a:buNone/>
            </a:pPr>
            <a:r>
              <a:rPr lang="it-IT" sz="2000" dirty="0"/>
              <a:t>b) se il contratto concluso sarà archiviato dal prestatore e come si potrà accedervi;</a:t>
            </a:r>
          </a:p>
          <a:p>
            <a:pPr marL="0" indent="0">
              <a:buNone/>
            </a:pPr>
            <a:r>
              <a:rPr lang="it-IT" sz="2000" dirty="0"/>
              <a:t>c) i mezzi tecnici per individuare e correggere gli errori di inserimento dei dati prima di inoltrare l'ordine;</a:t>
            </a:r>
          </a:p>
          <a:p>
            <a:pPr marL="0" indent="0">
              <a:buNone/>
            </a:pPr>
            <a:r>
              <a:rPr lang="it-IT" sz="2000" dirty="0"/>
              <a:t>d) le lingue a disposizione per concludere il contratto.</a:t>
            </a:r>
          </a:p>
          <a:p>
            <a:pPr marL="0" indent="0">
              <a:buNone/>
            </a:pPr>
            <a:endParaRPr lang="it-IT" dirty="0"/>
          </a:p>
        </p:txBody>
      </p:sp>
      <p:grpSp>
        <p:nvGrpSpPr>
          <p:cNvPr id="5" name="Gruppo 4">
            <a:extLst>
              <a:ext uri="{FF2B5EF4-FFF2-40B4-BE49-F238E27FC236}">
                <a16:creationId xmlns:a16="http://schemas.microsoft.com/office/drawing/2014/main" id="{54B7538C-F1A5-7046-8F0C-FAA19A6A63B7}"/>
              </a:ext>
            </a:extLst>
          </p:cNvPr>
          <p:cNvGrpSpPr>
            <a:grpSpLocks/>
          </p:cNvGrpSpPr>
          <p:nvPr/>
        </p:nvGrpSpPr>
        <p:grpSpPr>
          <a:xfrm>
            <a:off x="4823552" y="5941788"/>
            <a:ext cx="2544896" cy="551087"/>
            <a:chOff x="1878951" y="5799081"/>
            <a:chExt cx="2544896" cy="551087"/>
          </a:xfrm>
        </p:grpSpPr>
        <p:pic>
          <p:nvPicPr>
            <p:cNvPr id="6" name="Immagine 5">
              <a:hlinkClick r:id="rId2"/>
              <a:extLst>
                <a:ext uri="{FF2B5EF4-FFF2-40B4-BE49-F238E27FC236}">
                  <a16:creationId xmlns:a16="http://schemas.microsoft.com/office/drawing/2014/main" id="{A1074B04-E021-B04A-A3F4-8327A61E293C}"/>
                </a:ext>
              </a:extLst>
            </p:cNvPr>
            <p:cNvPicPr>
              <a:picLocks noChangeAspect="1"/>
            </p:cNvPicPr>
            <p:nvPr/>
          </p:nvPicPr>
          <p:blipFill>
            <a:blip r:embed="rId3"/>
            <a:stretch>
              <a:fillRect/>
            </a:stretch>
          </p:blipFill>
          <p:spPr>
            <a:xfrm>
              <a:off x="2927030" y="5799081"/>
              <a:ext cx="448738" cy="408552"/>
            </a:xfrm>
            <a:prstGeom prst="rect">
              <a:avLst/>
            </a:prstGeom>
          </p:spPr>
        </p:pic>
        <p:sp>
          <p:nvSpPr>
            <p:cNvPr id="7" name="CasellaDiTesto 6">
              <a:extLst>
                <a:ext uri="{FF2B5EF4-FFF2-40B4-BE49-F238E27FC236}">
                  <a16:creationId xmlns:a16="http://schemas.microsoft.com/office/drawing/2014/main" id="{AE42E607-A62A-AD44-B2B8-BE83E47A52AD}"/>
                </a:ext>
              </a:extLst>
            </p:cNvPr>
            <p:cNvSpPr txBox="1"/>
            <p:nvPr/>
          </p:nvSpPr>
          <p:spPr>
            <a:xfrm>
              <a:off x="1878951" y="6119336"/>
              <a:ext cx="2544896" cy="230832"/>
            </a:xfrm>
            <a:prstGeom prst="rect">
              <a:avLst/>
            </a:prstGeom>
            <a:noFill/>
          </p:spPr>
          <p:txBody>
            <a:bodyPr wrap="square" rtlCol="0">
              <a:spAutoFit/>
            </a:bodyPr>
            <a:lstStyle/>
            <a:p>
              <a:pPr algn="ctr"/>
              <a:r>
                <a:rPr lang="it-IT" sz="900" b="1" dirty="0">
                  <a:solidFill>
                    <a:srgbClr val="88A2D0"/>
                  </a:solidFill>
                  <a:latin typeface="Josefin Sans Std Light" panose="02000503000000020003" pitchFamily="2" charset="77"/>
                </a:rPr>
                <a:t>The Startup </a:t>
              </a:r>
              <a:r>
                <a:rPr lang="it-IT" sz="900" b="1" dirty="0" err="1">
                  <a:solidFill>
                    <a:srgbClr val="88A2D0"/>
                  </a:solidFill>
                  <a:latin typeface="Josefin Sans Std Light" panose="02000503000000020003" pitchFamily="2" charset="77"/>
                </a:rPr>
                <a:t>Lawyers</a:t>
              </a:r>
              <a:r>
                <a:rPr lang="it-IT" sz="900" b="1" dirty="0">
                  <a:solidFill>
                    <a:srgbClr val="88A2D0"/>
                  </a:solidFill>
                  <a:latin typeface="Josefin Sans Std Light" panose="02000503000000020003" pitchFamily="2" charset="77"/>
                </a:rPr>
                <a:t> </a:t>
              </a:r>
            </a:p>
          </p:txBody>
        </p:sp>
      </p:grpSp>
      <p:sp>
        <p:nvSpPr>
          <p:cNvPr id="8" name="Titolo 1">
            <a:extLst>
              <a:ext uri="{FF2B5EF4-FFF2-40B4-BE49-F238E27FC236}">
                <a16:creationId xmlns:a16="http://schemas.microsoft.com/office/drawing/2014/main" id="{020ED814-01CD-B841-82D3-666E48A24891}"/>
              </a:ext>
            </a:extLst>
          </p:cNvPr>
          <p:cNvSpPr>
            <a:spLocks noGrp="1"/>
          </p:cNvSpPr>
          <p:nvPr>
            <p:ph type="title"/>
          </p:nvPr>
        </p:nvSpPr>
        <p:spPr/>
        <p:txBody>
          <a:bodyPr>
            <a:normAutofit/>
          </a:bodyPr>
          <a:lstStyle/>
          <a:p>
            <a:r>
              <a:rPr lang="it-IT" sz="3200" b="1" dirty="0">
                <a:solidFill>
                  <a:srgbClr val="88A2D0"/>
                </a:solidFill>
              </a:rPr>
              <a:t>Direttiva sul commercio elettronico 31/2000/CE</a:t>
            </a:r>
          </a:p>
        </p:txBody>
      </p:sp>
    </p:spTree>
    <p:extLst>
      <p:ext uri="{BB962C8B-B14F-4D97-AF65-F5344CB8AC3E}">
        <p14:creationId xmlns:p14="http://schemas.microsoft.com/office/powerpoint/2010/main" val="1100543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0D99F83-590D-8C4E-9B01-95F8D47D933F}"/>
              </a:ext>
            </a:extLst>
          </p:cNvPr>
          <p:cNvSpPr>
            <a:spLocks noGrp="1"/>
          </p:cNvSpPr>
          <p:nvPr>
            <p:ph idx="1"/>
          </p:nvPr>
        </p:nvSpPr>
        <p:spPr/>
        <p:txBody>
          <a:bodyPr/>
          <a:lstStyle/>
          <a:p>
            <a:pPr marL="0" indent="0">
              <a:buNone/>
            </a:pPr>
            <a:r>
              <a:rPr lang="it-IT" dirty="0"/>
              <a:t>IN GENERALE</a:t>
            </a:r>
          </a:p>
          <a:p>
            <a:pPr>
              <a:buFontTx/>
              <a:buChar char="-"/>
            </a:pPr>
            <a:endParaRPr lang="it-IT" dirty="0"/>
          </a:p>
          <a:p>
            <a:pPr>
              <a:buFontTx/>
              <a:buChar char="-"/>
            </a:pPr>
            <a:r>
              <a:rPr lang="it-IT" dirty="0"/>
              <a:t>applicabile dal 03-12-2018</a:t>
            </a:r>
          </a:p>
          <a:p>
            <a:pPr>
              <a:buFontTx/>
              <a:buChar char="-"/>
            </a:pPr>
            <a:r>
              <a:rPr lang="it-IT" dirty="0"/>
              <a:t>«molto fumo e poco arrosto»?</a:t>
            </a:r>
          </a:p>
          <a:p>
            <a:pPr>
              <a:buFontTx/>
              <a:buChar char="-"/>
            </a:pPr>
            <a:r>
              <a:rPr lang="it-IT" dirty="0"/>
              <a:t>introduce regole sull’accessibilità di servizi online…</a:t>
            </a:r>
          </a:p>
          <a:p>
            <a:pPr>
              <a:buFontTx/>
              <a:buChar char="-"/>
            </a:pPr>
            <a:r>
              <a:rPr lang="it-IT" dirty="0"/>
              <a:t>… e sui mezzi di pagamento utilizzabili per tali servizi</a:t>
            </a:r>
          </a:p>
          <a:p>
            <a:pPr>
              <a:buFontTx/>
              <a:buChar char="-"/>
            </a:pPr>
            <a:endParaRPr lang="it-IT" dirty="0"/>
          </a:p>
          <a:p>
            <a:pPr marL="0" indent="0">
              <a:buNone/>
            </a:pPr>
            <a:endParaRPr lang="it-IT" b="1" dirty="0"/>
          </a:p>
        </p:txBody>
      </p:sp>
      <p:grpSp>
        <p:nvGrpSpPr>
          <p:cNvPr id="5" name="Gruppo 4">
            <a:extLst>
              <a:ext uri="{FF2B5EF4-FFF2-40B4-BE49-F238E27FC236}">
                <a16:creationId xmlns:a16="http://schemas.microsoft.com/office/drawing/2014/main" id="{783560A7-F553-8244-A839-E93655ECBFA1}"/>
              </a:ext>
            </a:extLst>
          </p:cNvPr>
          <p:cNvGrpSpPr>
            <a:grpSpLocks/>
          </p:cNvGrpSpPr>
          <p:nvPr/>
        </p:nvGrpSpPr>
        <p:grpSpPr>
          <a:xfrm>
            <a:off x="4823552" y="5941788"/>
            <a:ext cx="2544896" cy="551087"/>
            <a:chOff x="1878951" y="5799081"/>
            <a:chExt cx="2544896" cy="551087"/>
          </a:xfrm>
        </p:grpSpPr>
        <p:pic>
          <p:nvPicPr>
            <p:cNvPr id="6" name="Immagine 5">
              <a:hlinkClick r:id="rId2"/>
              <a:extLst>
                <a:ext uri="{FF2B5EF4-FFF2-40B4-BE49-F238E27FC236}">
                  <a16:creationId xmlns:a16="http://schemas.microsoft.com/office/drawing/2014/main" id="{2F2E16CF-27FB-4D44-A79D-772654440C07}"/>
                </a:ext>
              </a:extLst>
            </p:cNvPr>
            <p:cNvPicPr>
              <a:picLocks noChangeAspect="1"/>
            </p:cNvPicPr>
            <p:nvPr/>
          </p:nvPicPr>
          <p:blipFill>
            <a:blip r:embed="rId3"/>
            <a:stretch>
              <a:fillRect/>
            </a:stretch>
          </p:blipFill>
          <p:spPr>
            <a:xfrm>
              <a:off x="2927030" y="5799081"/>
              <a:ext cx="448738" cy="408552"/>
            </a:xfrm>
            <a:prstGeom prst="rect">
              <a:avLst/>
            </a:prstGeom>
          </p:spPr>
        </p:pic>
        <p:sp>
          <p:nvSpPr>
            <p:cNvPr id="7" name="CasellaDiTesto 6">
              <a:extLst>
                <a:ext uri="{FF2B5EF4-FFF2-40B4-BE49-F238E27FC236}">
                  <a16:creationId xmlns:a16="http://schemas.microsoft.com/office/drawing/2014/main" id="{A4FE16E9-1C99-8E43-8A6B-488BDD94A2A1}"/>
                </a:ext>
              </a:extLst>
            </p:cNvPr>
            <p:cNvSpPr txBox="1"/>
            <p:nvPr/>
          </p:nvSpPr>
          <p:spPr>
            <a:xfrm>
              <a:off x="1878951" y="6119336"/>
              <a:ext cx="2544896" cy="230832"/>
            </a:xfrm>
            <a:prstGeom prst="rect">
              <a:avLst/>
            </a:prstGeom>
            <a:noFill/>
          </p:spPr>
          <p:txBody>
            <a:bodyPr wrap="square" rtlCol="0">
              <a:spAutoFit/>
            </a:bodyPr>
            <a:lstStyle/>
            <a:p>
              <a:pPr algn="ctr"/>
              <a:r>
                <a:rPr lang="it-IT" sz="900" b="1" dirty="0">
                  <a:solidFill>
                    <a:srgbClr val="88A2D0"/>
                  </a:solidFill>
                  <a:latin typeface="Josefin Sans Std Light" panose="02000503000000020003" pitchFamily="2" charset="77"/>
                </a:rPr>
                <a:t>The Startup </a:t>
              </a:r>
              <a:r>
                <a:rPr lang="it-IT" sz="900" b="1" dirty="0" err="1">
                  <a:solidFill>
                    <a:srgbClr val="88A2D0"/>
                  </a:solidFill>
                  <a:latin typeface="Josefin Sans Std Light" panose="02000503000000020003" pitchFamily="2" charset="77"/>
                </a:rPr>
                <a:t>Lawyers</a:t>
              </a:r>
              <a:r>
                <a:rPr lang="it-IT" sz="900" b="1" dirty="0">
                  <a:solidFill>
                    <a:srgbClr val="88A2D0"/>
                  </a:solidFill>
                  <a:latin typeface="Josefin Sans Std Light" panose="02000503000000020003" pitchFamily="2" charset="77"/>
                </a:rPr>
                <a:t> </a:t>
              </a:r>
            </a:p>
          </p:txBody>
        </p:sp>
      </p:grpSp>
      <p:sp>
        <p:nvSpPr>
          <p:cNvPr id="8" name="Titolo 1">
            <a:extLst>
              <a:ext uri="{FF2B5EF4-FFF2-40B4-BE49-F238E27FC236}">
                <a16:creationId xmlns:a16="http://schemas.microsoft.com/office/drawing/2014/main" id="{124F1397-EECE-794B-AA26-A1E16BB1A7EF}"/>
              </a:ext>
            </a:extLst>
          </p:cNvPr>
          <p:cNvSpPr>
            <a:spLocks noGrp="1"/>
          </p:cNvSpPr>
          <p:nvPr>
            <p:ph type="title"/>
          </p:nvPr>
        </p:nvSpPr>
        <p:spPr/>
        <p:txBody>
          <a:bodyPr>
            <a:normAutofit/>
          </a:bodyPr>
          <a:lstStyle/>
          <a:p>
            <a:r>
              <a:rPr lang="it-IT" sz="3200" b="1" dirty="0">
                <a:solidFill>
                  <a:srgbClr val="88A2D0"/>
                </a:solidFill>
              </a:rPr>
              <a:t>Regolamento 2018/302/UE sul cd. geo-</a:t>
            </a:r>
            <a:r>
              <a:rPr lang="it-IT" sz="3200" b="1" dirty="0" err="1">
                <a:solidFill>
                  <a:srgbClr val="88A2D0"/>
                </a:solidFill>
              </a:rPr>
              <a:t>blocking</a:t>
            </a:r>
            <a:r>
              <a:rPr lang="it-IT" sz="3200" b="1" dirty="0">
                <a:solidFill>
                  <a:srgbClr val="88A2D0"/>
                </a:solidFill>
              </a:rPr>
              <a:t> </a:t>
            </a:r>
          </a:p>
        </p:txBody>
      </p:sp>
    </p:spTree>
    <p:extLst>
      <p:ext uri="{BB962C8B-B14F-4D97-AF65-F5344CB8AC3E}">
        <p14:creationId xmlns:p14="http://schemas.microsoft.com/office/powerpoint/2010/main" val="859697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1A9EF8C-FF2B-BF48-AC4F-35634FB535B6}"/>
              </a:ext>
            </a:extLst>
          </p:cNvPr>
          <p:cNvSpPr>
            <a:spLocks noGrp="1"/>
          </p:cNvSpPr>
          <p:nvPr>
            <p:ph idx="1"/>
          </p:nvPr>
        </p:nvSpPr>
        <p:spPr/>
        <p:txBody>
          <a:bodyPr>
            <a:normAutofit/>
          </a:bodyPr>
          <a:lstStyle/>
          <a:p>
            <a:pPr marL="0" indent="0">
              <a:buNone/>
            </a:pPr>
            <a:r>
              <a:rPr lang="it-IT" dirty="0"/>
              <a:t>ACCESSIBILITA’</a:t>
            </a:r>
          </a:p>
          <a:p>
            <a:pPr marL="0" indent="0">
              <a:buNone/>
            </a:pPr>
            <a:br>
              <a:rPr lang="it-IT" sz="2000" b="1" dirty="0"/>
            </a:br>
            <a:r>
              <a:rPr lang="it-IT" sz="2000" b="1" dirty="0"/>
              <a:t>Art. 3</a:t>
            </a:r>
            <a:endParaRPr lang="it-IT" sz="2000" dirty="0"/>
          </a:p>
          <a:p>
            <a:pPr marL="0" indent="0">
              <a:buNone/>
            </a:pPr>
            <a:r>
              <a:rPr lang="it-IT" sz="2000" i="1" dirty="0"/>
              <a:t>1.   Un professionista non può bloccare o limitare, attraverso l'uso di strumenti tecnologici o in altro modo, l'accesso di un cliente alla sua interfaccia online per motivi legati alla </a:t>
            </a:r>
            <a:r>
              <a:rPr lang="it-IT" sz="2000" b="1" i="1" dirty="0"/>
              <a:t>nazionalità</a:t>
            </a:r>
            <a:r>
              <a:rPr lang="it-IT" sz="2000" i="1" dirty="0"/>
              <a:t>, al luogo di residenza o al luogo di stabilimento del cliente.</a:t>
            </a:r>
            <a:endParaRPr lang="it-IT" sz="2000" dirty="0"/>
          </a:p>
          <a:p>
            <a:pPr marL="0" indent="0">
              <a:buNone/>
            </a:pPr>
            <a:r>
              <a:rPr lang="it-IT" sz="2000" i="1" dirty="0"/>
              <a:t>2.   Un professionista non può, per motivi legati alla nazionalità, al luogo di residenza o al luogo di stabilimento di un cliente, reindirizzare tale cliente ad una versione della sua interfaccia online diversa da quella cui il cliente desiderava accedere inizialmente </a:t>
            </a:r>
          </a:p>
          <a:p>
            <a:pPr marL="0" indent="0">
              <a:buNone/>
            </a:pPr>
            <a:r>
              <a:rPr lang="it-IT" sz="2000" i="1" dirty="0"/>
              <a:t>[…]</a:t>
            </a:r>
          </a:p>
          <a:p>
            <a:pPr marL="0" indent="0" algn="ctr">
              <a:buNone/>
            </a:pPr>
            <a:r>
              <a:rPr lang="it-IT" sz="2000" b="1" dirty="0">
                <a:sym typeface="Wingdings" pitchFamily="2" charset="2"/>
              </a:rPr>
              <a:t> domandona: </a:t>
            </a:r>
            <a:r>
              <a:rPr lang="it-IT" sz="2000" dirty="0">
                <a:sym typeface="Wingdings" pitchFamily="2" charset="2"/>
              </a:rPr>
              <a:t>come fa il professionista a conoscere la nazionalità del cliente??</a:t>
            </a:r>
            <a:endParaRPr lang="it-IT" sz="2000" dirty="0"/>
          </a:p>
          <a:p>
            <a:pPr marL="0" indent="0">
              <a:buNone/>
            </a:pPr>
            <a:endParaRPr lang="it-IT" dirty="0"/>
          </a:p>
        </p:txBody>
      </p:sp>
      <p:grpSp>
        <p:nvGrpSpPr>
          <p:cNvPr id="5" name="Gruppo 4">
            <a:extLst>
              <a:ext uri="{FF2B5EF4-FFF2-40B4-BE49-F238E27FC236}">
                <a16:creationId xmlns:a16="http://schemas.microsoft.com/office/drawing/2014/main" id="{0D967882-2CE7-6745-A170-F2A7FCB2B663}"/>
              </a:ext>
            </a:extLst>
          </p:cNvPr>
          <p:cNvGrpSpPr>
            <a:grpSpLocks/>
          </p:cNvGrpSpPr>
          <p:nvPr/>
        </p:nvGrpSpPr>
        <p:grpSpPr>
          <a:xfrm>
            <a:off x="4823552" y="5941788"/>
            <a:ext cx="2544896" cy="551087"/>
            <a:chOff x="1878951" y="5799081"/>
            <a:chExt cx="2544896" cy="551087"/>
          </a:xfrm>
        </p:grpSpPr>
        <p:pic>
          <p:nvPicPr>
            <p:cNvPr id="6" name="Immagine 5">
              <a:hlinkClick r:id="rId2"/>
              <a:extLst>
                <a:ext uri="{FF2B5EF4-FFF2-40B4-BE49-F238E27FC236}">
                  <a16:creationId xmlns:a16="http://schemas.microsoft.com/office/drawing/2014/main" id="{DF569BDF-4710-5A47-9BE8-1BB11534853A}"/>
                </a:ext>
              </a:extLst>
            </p:cNvPr>
            <p:cNvPicPr>
              <a:picLocks noChangeAspect="1"/>
            </p:cNvPicPr>
            <p:nvPr/>
          </p:nvPicPr>
          <p:blipFill>
            <a:blip r:embed="rId3"/>
            <a:stretch>
              <a:fillRect/>
            </a:stretch>
          </p:blipFill>
          <p:spPr>
            <a:xfrm>
              <a:off x="2927030" y="5799081"/>
              <a:ext cx="448738" cy="408552"/>
            </a:xfrm>
            <a:prstGeom prst="rect">
              <a:avLst/>
            </a:prstGeom>
          </p:spPr>
        </p:pic>
        <p:sp>
          <p:nvSpPr>
            <p:cNvPr id="7" name="CasellaDiTesto 6">
              <a:extLst>
                <a:ext uri="{FF2B5EF4-FFF2-40B4-BE49-F238E27FC236}">
                  <a16:creationId xmlns:a16="http://schemas.microsoft.com/office/drawing/2014/main" id="{B005CEB7-CAE3-634F-A8BA-9AC55B67C3CF}"/>
                </a:ext>
              </a:extLst>
            </p:cNvPr>
            <p:cNvSpPr txBox="1"/>
            <p:nvPr/>
          </p:nvSpPr>
          <p:spPr>
            <a:xfrm>
              <a:off x="1878951" y="6119336"/>
              <a:ext cx="2544896" cy="230832"/>
            </a:xfrm>
            <a:prstGeom prst="rect">
              <a:avLst/>
            </a:prstGeom>
            <a:noFill/>
          </p:spPr>
          <p:txBody>
            <a:bodyPr wrap="square" rtlCol="0">
              <a:spAutoFit/>
            </a:bodyPr>
            <a:lstStyle/>
            <a:p>
              <a:pPr algn="ctr"/>
              <a:r>
                <a:rPr lang="it-IT" sz="900" b="1" dirty="0">
                  <a:solidFill>
                    <a:srgbClr val="88A2D0"/>
                  </a:solidFill>
                  <a:latin typeface="Josefin Sans Std Light" panose="02000503000000020003" pitchFamily="2" charset="77"/>
                </a:rPr>
                <a:t>The Startup </a:t>
              </a:r>
              <a:r>
                <a:rPr lang="it-IT" sz="900" b="1" dirty="0" err="1">
                  <a:solidFill>
                    <a:srgbClr val="88A2D0"/>
                  </a:solidFill>
                  <a:latin typeface="Josefin Sans Std Light" panose="02000503000000020003" pitchFamily="2" charset="77"/>
                </a:rPr>
                <a:t>Lawyers</a:t>
              </a:r>
              <a:r>
                <a:rPr lang="it-IT" sz="900" b="1" dirty="0">
                  <a:solidFill>
                    <a:srgbClr val="88A2D0"/>
                  </a:solidFill>
                  <a:latin typeface="Josefin Sans Std Light" panose="02000503000000020003" pitchFamily="2" charset="77"/>
                </a:rPr>
                <a:t> </a:t>
              </a:r>
            </a:p>
          </p:txBody>
        </p:sp>
      </p:grpSp>
      <p:sp>
        <p:nvSpPr>
          <p:cNvPr id="8" name="Titolo 1">
            <a:extLst>
              <a:ext uri="{FF2B5EF4-FFF2-40B4-BE49-F238E27FC236}">
                <a16:creationId xmlns:a16="http://schemas.microsoft.com/office/drawing/2014/main" id="{CF1F36F2-A1E0-574C-AAB3-CC02986B616C}"/>
              </a:ext>
            </a:extLst>
          </p:cNvPr>
          <p:cNvSpPr>
            <a:spLocks noGrp="1"/>
          </p:cNvSpPr>
          <p:nvPr>
            <p:ph type="title"/>
          </p:nvPr>
        </p:nvSpPr>
        <p:spPr/>
        <p:txBody>
          <a:bodyPr>
            <a:normAutofit/>
          </a:bodyPr>
          <a:lstStyle/>
          <a:p>
            <a:r>
              <a:rPr lang="it-IT" sz="3200" b="1" dirty="0">
                <a:solidFill>
                  <a:srgbClr val="88A2D0"/>
                </a:solidFill>
              </a:rPr>
              <a:t>Regolamento 2018/302/UE sul cd. geo-</a:t>
            </a:r>
            <a:r>
              <a:rPr lang="it-IT" sz="3200" b="1" dirty="0" err="1">
                <a:solidFill>
                  <a:srgbClr val="88A2D0"/>
                </a:solidFill>
              </a:rPr>
              <a:t>blocking</a:t>
            </a:r>
            <a:r>
              <a:rPr lang="it-IT" sz="3200" b="1" dirty="0">
                <a:solidFill>
                  <a:srgbClr val="88A2D0"/>
                </a:solidFill>
              </a:rPr>
              <a:t> </a:t>
            </a:r>
          </a:p>
        </p:txBody>
      </p:sp>
    </p:spTree>
    <p:extLst>
      <p:ext uri="{BB962C8B-B14F-4D97-AF65-F5344CB8AC3E}">
        <p14:creationId xmlns:p14="http://schemas.microsoft.com/office/powerpoint/2010/main" val="302807796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1366</TotalTime>
  <Words>3282</Words>
  <Application>Microsoft Macintosh PowerPoint</Application>
  <PresentationFormat>Widescreen</PresentationFormat>
  <Paragraphs>291</Paragraphs>
  <Slides>35</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35</vt:i4>
      </vt:variant>
    </vt:vector>
  </HeadingPairs>
  <TitlesOfParts>
    <vt:vector size="40" baseType="lpstr">
      <vt:lpstr>Arial</vt:lpstr>
      <vt:lpstr>Calibri</vt:lpstr>
      <vt:lpstr>Calibri Light</vt:lpstr>
      <vt:lpstr>Josefin Sans Std Light</vt:lpstr>
      <vt:lpstr>Tema di Office</vt:lpstr>
      <vt:lpstr>Dall’e-commerce all’ue-commerce</vt:lpstr>
      <vt:lpstr>Il quadro regolamentare dell’e-commerce nella UE </vt:lpstr>
      <vt:lpstr>Direttiva sul commercio elettronico 31/2000/CE</vt:lpstr>
      <vt:lpstr>Direttiva sul commercio elettronico 31/2000/CE</vt:lpstr>
      <vt:lpstr>Direttiva sul commercio elettronico 31/2000/CE</vt:lpstr>
      <vt:lpstr>Direttiva sul commercio elettronico 31/2000/CE</vt:lpstr>
      <vt:lpstr>Direttiva sul commercio elettronico 31/2000/CE</vt:lpstr>
      <vt:lpstr>Regolamento 2018/302/UE sul cd. geo-blocking </vt:lpstr>
      <vt:lpstr>Regolamento 2018/302/UE sul cd. geo-blocking </vt:lpstr>
      <vt:lpstr>Regolamento 2018/302/UE sul cd. geo-blocking </vt:lpstr>
      <vt:lpstr>Regolamento 2018/302/UE sul cd. geo-blocking </vt:lpstr>
      <vt:lpstr>Regolamento 2018/302/UE sul cd. geo-blocking </vt:lpstr>
      <vt:lpstr>Presenza nel mercato estero: succursali, controllate</vt:lpstr>
      <vt:lpstr>Presenza nel mercato estero: succursali, controllate</vt:lpstr>
      <vt:lpstr>Presenza nel mercato estero: succursali, controllate</vt:lpstr>
      <vt:lpstr>Presenza nel mercato estero: succursali, controllate</vt:lpstr>
      <vt:lpstr>Presenza nel mercato estero: succursali, controllate</vt:lpstr>
      <vt:lpstr>Presenza nel mercato estero: succursali, controllate</vt:lpstr>
      <vt:lpstr>Dir. 83/2011/UE sulla tutela dei consumatori</vt:lpstr>
      <vt:lpstr>Dir. 83/2011/UE sulla tutela dei consumatori</vt:lpstr>
      <vt:lpstr>Dir. 83/2011/UE sulla tutela dei consumatori</vt:lpstr>
      <vt:lpstr>Dir. 83/2011/UE sulla tutela dei consumatori</vt:lpstr>
      <vt:lpstr>Dir. 83/2011/UE sulla tutela dei consumatori</vt:lpstr>
      <vt:lpstr>Dir. 83/2011/UE sulla tutela dei consumatori</vt:lpstr>
      <vt:lpstr>Dir. 93/13/CEE sulle clausole abusive</vt:lpstr>
      <vt:lpstr>Dir. 93/13/CEE sulla tutela dei consumatori</vt:lpstr>
      <vt:lpstr>Reg. 593/2008/CE Roma I</vt:lpstr>
      <vt:lpstr>Reg. 2017/1001/UE sul marchio unitario europeo (MUE)</vt:lpstr>
      <vt:lpstr>Reg. 2017/1001/UE sul marchio unitario europeo (MUE)</vt:lpstr>
      <vt:lpstr>Reg. 2016/670/UE sulla Protezione dei Dati Personali (GDPR)</vt:lpstr>
      <vt:lpstr>Reg. 2016/670/UE sulla Protezione dei Dati Personali (GDPR)</vt:lpstr>
      <vt:lpstr>Reg. 2016/670/UE sulla Protezione dei Dati Personali (GDPR)</vt:lpstr>
      <vt:lpstr>Reg. 2016/670/UE sulla Protezione dei Dati Personali (GDPR)</vt:lpstr>
      <vt:lpstr>Reg. 2016/670/UE sulla Protezione dei Dati Personali (GDPR)</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Dall’e-commerce all’ue-commerce</dc:title>
  <dc:creator>v dv</dc:creator>
  <cp:lastModifiedBy>v dv</cp:lastModifiedBy>
  <cp:revision>28</cp:revision>
  <dcterms:created xsi:type="dcterms:W3CDTF">2018-12-13T10:22:15Z</dcterms:created>
  <dcterms:modified xsi:type="dcterms:W3CDTF">2018-12-14T22:02:41Z</dcterms:modified>
</cp:coreProperties>
</file>